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handoutMasterIdLst>
    <p:handoutMasterId r:id="rId35"/>
  </p:handoutMasterIdLst>
  <p:sldIdLst>
    <p:sldId id="256" r:id="rId2"/>
    <p:sldId id="270" r:id="rId3"/>
    <p:sldId id="257" r:id="rId4"/>
    <p:sldId id="271" r:id="rId5"/>
    <p:sldId id="329" r:id="rId6"/>
    <p:sldId id="258" r:id="rId7"/>
    <p:sldId id="301" r:id="rId8"/>
    <p:sldId id="314" r:id="rId9"/>
    <p:sldId id="315" r:id="rId10"/>
    <p:sldId id="331" r:id="rId11"/>
    <p:sldId id="332" r:id="rId12"/>
    <p:sldId id="333" r:id="rId13"/>
    <p:sldId id="342" r:id="rId14"/>
    <p:sldId id="338" r:id="rId15"/>
    <p:sldId id="339" r:id="rId16"/>
    <p:sldId id="340" r:id="rId17"/>
    <p:sldId id="341" r:id="rId18"/>
    <p:sldId id="334" r:id="rId19"/>
    <p:sldId id="335" r:id="rId20"/>
    <p:sldId id="336" r:id="rId21"/>
    <p:sldId id="316" r:id="rId22"/>
    <p:sldId id="337" r:id="rId23"/>
    <p:sldId id="310" r:id="rId24"/>
    <p:sldId id="322" r:id="rId25"/>
    <p:sldId id="259" r:id="rId26"/>
    <p:sldId id="268" r:id="rId27"/>
    <p:sldId id="325" r:id="rId28"/>
    <p:sldId id="323" r:id="rId29"/>
    <p:sldId id="327" r:id="rId30"/>
    <p:sldId id="269" r:id="rId31"/>
    <p:sldId id="330" r:id="rId32"/>
    <p:sldId id="328"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5" d="100"/>
          <a:sy n="65" d="100"/>
        </p:scale>
        <p:origin x="-12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bar"/>
        <c:grouping val="stacked"/>
        <c:ser>
          <c:idx val="0"/>
          <c:order val="0"/>
          <c:tx>
            <c:strRef>
              <c:f>Sheet1!$B$7</c:f>
              <c:strCache>
                <c:ptCount val="1"/>
                <c:pt idx="0">
                  <c:v>Very</c:v>
                </c:pt>
              </c:strCache>
            </c:strRef>
          </c:tx>
          <c:spPr>
            <a:solidFill>
              <a:schemeClr val="tx2"/>
            </a:solidFill>
          </c:spPr>
          <c:dLbls>
            <c:dLbl>
              <c:idx val="0"/>
              <c:layout>
                <c:manualLayout>
                  <c:x val="-1.629541910250109E-3"/>
                  <c:y val="-0.21499467396598121"/>
                </c:manualLayout>
              </c:layout>
              <c:tx>
                <c:rich>
                  <a:bodyPr/>
                  <a:lstStyle/>
                  <a:p>
                    <a:r>
                      <a:rPr lang="en-US" dirty="0">
                        <a:solidFill>
                          <a:srgbClr val="FF0000"/>
                        </a:solidFill>
                      </a:rPr>
                      <a:t>63</a:t>
                    </a:r>
                  </a:p>
                </c:rich>
              </c:tx>
              <c:showVal val="1"/>
            </c:dLbl>
            <c:txPr>
              <a:bodyPr/>
              <a:lstStyle/>
              <a:p>
                <a:pPr>
                  <a:defRPr sz="1400">
                    <a:solidFill>
                      <a:srgbClr val="FF0000"/>
                    </a:solidFill>
                  </a:defRPr>
                </a:pPr>
                <a:endParaRPr lang="en-US"/>
              </a:p>
            </c:txPr>
            <c:showVal val="1"/>
          </c:dLbls>
          <c:cat>
            <c:strRef>
              <c:f>Sheet1!$A$8</c:f>
              <c:strCache>
                <c:ptCount val="1"/>
                <c:pt idx="0">
                  <c:v>Library to community</c:v>
                </c:pt>
              </c:strCache>
            </c:strRef>
          </c:cat>
          <c:val>
            <c:numRef>
              <c:f>Sheet1!$B$8</c:f>
              <c:numCache>
                <c:formatCode>General</c:formatCode>
                <c:ptCount val="1"/>
                <c:pt idx="0">
                  <c:v>63</c:v>
                </c:pt>
              </c:numCache>
            </c:numRef>
          </c:val>
        </c:ser>
        <c:ser>
          <c:idx val="1"/>
          <c:order val="1"/>
          <c:tx>
            <c:strRef>
              <c:f>Sheet1!$C$7</c:f>
              <c:strCache>
                <c:ptCount val="1"/>
                <c:pt idx="0">
                  <c:v>Somewhat</c:v>
                </c:pt>
              </c:strCache>
            </c:strRef>
          </c:tx>
          <c:spPr>
            <a:solidFill>
              <a:srgbClr val="FF6600"/>
            </a:solidFill>
            <a:ln>
              <a:noFill/>
            </a:ln>
          </c:spPr>
          <c:dPt>
            <c:idx val="0"/>
            <c:spPr>
              <a:solidFill>
                <a:schemeClr val="tx2">
                  <a:lumMod val="20000"/>
                  <a:lumOff val="80000"/>
                </a:schemeClr>
              </a:solidFill>
              <a:ln>
                <a:noFill/>
              </a:ln>
            </c:spPr>
          </c:dPt>
          <c:dLbls>
            <c:dLbl>
              <c:idx val="0"/>
              <c:layout>
                <c:manualLayout>
                  <c:x val="0"/>
                  <c:y val="-0.19845662212244508"/>
                </c:manualLayout>
              </c:layout>
              <c:tx>
                <c:rich>
                  <a:bodyPr/>
                  <a:lstStyle/>
                  <a:p>
                    <a:r>
                      <a:rPr lang="en-US" dirty="0">
                        <a:solidFill>
                          <a:schemeClr val="accent6">
                            <a:lumMod val="75000"/>
                          </a:schemeClr>
                        </a:solidFill>
                      </a:rPr>
                      <a:t>28</a:t>
                    </a:r>
                  </a:p>
                </c:rich>
              </c:tx>
              <c:showVal val="1"/>
            </c:dLbl>
            <c:txPr>
              <a:bodyPr/>
              <a:lstStyle/>
              <a:p>
                <a:pPr>
                  <a:defRPr sz="1400"/>
                </a:pPr>
                <a:endParaRPr lang="en-US"/>
              </a:p>
            </c:txPr>
            <c:showVal val="1"/>
          </c:dLbls>
          <c:cat>
            <c:strRef>
              <c:f>Sheet1!$A$8</c:f>
              <c:strCache>
                <c:ptCount val="1"/>
                <c:pt idx="0">
                  <c:v>Library to community</c:v>
                </c:pt>
              </c:strCache>
            </c:strRef>
          </c:cat>
          <c:val>
            <c:numRef>
              <c:f>Sheet1!$C$8</c:f>
              <c:numCache>
                <c:formatCode>General</c:formatCode>
                <c:ptCount val="1"/>
                <c:pt idx="0">
                  <c:v>28</c:v>
                </c:pt>
              </c:numCache>
            </c:numRef>
          </c:val>
        </c:ser>
        <c:overlap val="100"/>
        <c:axId val="74518912"/>
        <c:axId val="74520448"/>
      </c:barChart>
      <c:catAx>
        <c:axId val="74518912"/>
        <c:scaling>
          <c:orientation val="minMax"/>
        </c:scaling>
        <c:axPos val="l"/>
        <c:tickLblPos val="nextTo"/>
        <c:txPr>
          <a:bodyPr/>
          <a:lstStyle/>
          <a:p>
            <a:pPr>
              <a:defRPr sz="1400" b="1">
                <a:solidFill>
                  <a:srgbClr val="FF0000"/>
                </a:solidFill>
              </a:defRPr>
            </a:pPr>
            <a:endParaRPr lang="en-US"/>
          </a:p>
        </c:txPr>
        <c:crossAx val="74520448"/>
        <c:crosses val="autoZero"/>
        <c:auto val="1"/>
        <c:lblAlgn val="ctr"/>
        <c:lblOffset val="100"/>
      </c:catAx>
      <c:valAx>
        <c:axId val="74520448"/>
        <c:scaling>
          <c:orientation val="minMax"/>
        </c:scaling>
        <c:axPos val="b"/>
        <c:numFmt formatCode="General" sourceLinked="1"/>
        <c:majorTickMark val="none"/>
        <c:tickLblPos val="none"/>
        <c:crossAx val="74518912"/>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manualLayout>
          <c:xMode val="edge"/>
          <c:yMode val="edge"/>
          <c:x val="0.38283478096166068"/>
          <c:y val="0"/>
        </c:manualLayout>
      </c:layout>
    </c:title>
    <c:plotArea>
      <c:layout/>
      <c:barChart>
        <c:barDir val="col"/>
        <c:grouping val="clustered"/>
        <c:ser>
          <c:idx val="0"/>
          <c:order val="0"/>
          <c:tx>
            <c:strRef>
              <c:f>Sheet1!$B$1</c:f>
              <c:strCache>
                <c:ptCount val="1"/>
                <c:pt idx="0">
                  <c:v>Per Day Costs</c:v>
                </c:pt>
              </c:strCache>
            </c:strRef>
          </c:tx>
          <c:dLbls>
            <c:spPr>
              <a:noFill/>
              <a:ln>
                <a:noFill/>
              </a:ln>
              <a:effectLst/>
            </c:spPr>
            <c:showVal val="1"/>
            <c:extLst>
              <c:ext xmlns:c15="http://schemas.microsoft.com/office/drawing/2012/chart" uri="{CE6537A1-D6FC-4f65-9D91-7224C49458BB}">
                <c15:layout/>
                <c15:showLeaderLines val="0"/>
              </c:ext>
            </c:extLst>
          </c:dLbls>
          <c:cat>
            <c:strRef>
              <c:f>Sheet1!$A$2:$A$6</c:f>
              <c:strCache>
                <c:ptCount val="5"/>
                <c:pt idx="0">
                  <c:v>FY09</c:v>
                </c:pt>
                <c:pt idx="1">
                  <c:v>FY10</c:v>
                </c:pt>
                <c:pt idx="2">
                  <c:v>FY11</c:v>
                </c:pt>
                <c:pt idx="3">
                  <c:v>FY12</c:v>
                </c:pt>
                <c:pt idx="4">
                  <c:v>FY13</c:v>
                </c:pt>
              </c:strCache>
            </c:strRef>
          </c:cat>
          <c:val>
            <c:numRef>
              <c:f>Sheet1!$B$2:$B$6</c:f>
              <c:numCache>
                <c:formatCode>_("$"* #,##0.00_);_("$"* \(#,##0.00\);_("$"* "-"??_);_(@_)</c:formatCode>
                <c:ptCount val="5"/>
                <c:pt idx="0">
                  <c:v>0.27823071502098301</c:v>
                </c:pt>
                <c:pt idx="1">
                  <c:v>0.25177048063979701</c:v>
                </c:pt>
                <c:pt idx="2">
                  <c:v>0.16769489270726182</c:v>
                </c:pt>
                <c:pt idx="3">
                  <c:v>0.19207421015123921</c:v>
                </c:pt>
                <c:pt idx="4">
                  <c:v>0.20341589199461604</c:v>
                </c:pt>
              </c:numCache>
            </c:numRef>
          </c:val>
        </c:ser>
        <c:ser>
          <c:idx val="1"/>
          <c:order val="1"/>
          <c:tx>
            <c:strRef>
              <c:f>Sheet1!$C$1</c:f>
              <c:strCache>
                <c:ptCount val="1"/>
                <c:pt idx="0">
                  <c:v>Residential Units</c:v>
                </c:pt>
              </c:strCache>
            </c:strRef>
          </c:tx>
          <c:cat>
            <c:strRef>
              <c:f>Sheet1!$A$2:$A$6</c:f>
              <c:strCache>
                <c:ptCount val="5"/>
                <c:pt idx="0">
                  <c:v>FY09</c:v>
                </c:pt>
                <c:pt idx="1">
                  <c:v>FY10</c:v>
                </c:pt>
                <c:pt idx="2">
                  <c:v>FY11</c:v>
                </c:pt>
                <c:pt idx="3">
                  <c:v>FY12</c:v>
                </c:pt>
                <c:pt idx="4">
                  <c:v>FY13</c:v>
                </c:pt>
              </c:strCache>
            </c:strRef>
          </c:cat>
          <c:val>
            <c:numRef>
              <c:f>Sheet1!$C$2:$C$6</c:f>
            </c:numRef>
          </c:val>
        </c:ser>
        <c:ser>
          <c:idx val="2"/>
          <c:order val="2"/>
          <c:tx>
            <c:strRef>
              <c:f>Sheet1!$D$1</c:f>
              <c:strCache>
                <c:ptCount val="1"/>
                <c:pt idx="0">
                  <c:v>Funding</c:v>
                </c:pt>
              </c:strCache>
            </c:strRef>
          </c:tx>
          <c:cat>
            <c:strRef>
              <c:f>Sheet1!$A$2:$A$6</c:f>
              <c:strCache>
                <c:ptCount val="5"/>
                <c:pt idx="0">
                  <c:v>FY09</c:v>
                </c:pt>
                <c:pt idx="1">
                  <c:v>FY10</c:v>
                </c:pt>
                <c:pt idx="2">
                  <c:v>FY11</c:v>
                </c:pt>
                <c:pt idx="3">
                  <c:v>FY12</c:v>
                </c:pt>
                <c:pt idx="4">
                  <c:v>FY13</c:v>
                </c:pt>
              </c:strCache>
            </c:strRef>
          </c:cat>
          <c:val>
            <c:numRef>
              <c:f>Sheet1!$D$2:$D$6</c:f>
            </c:numRef>
          </c:val>
        </c:ser>
        <c:axId val="107528576"/>
        <c:axId val="107530112"/>
      </c:barChart>
      <c:catAx>
        <c:axId val="107528576"/>
        <c:scaling>
          <c:orientation val="minMax"/>
        </c:scaling>
        <c:axPos val="b"/>
        <c:numFmt formatCode="General" sourceLinked="0"/>
        <c:tickLblPos val="nextTo"/>
        <c:crossAx val="107530112"/>
        <c:crosses val="autoZero"/>
        <c:auto val="1"/>
        <c:lblAlgn val="ctr"/>
        <c:lblOffset val="100"/>
      </c:catAx>
      <c:valAx>
        <c:axId val="107530112"/>
        <c:scaling>
          <c:orientation val="minMax"/>
        </c:scaling>
        <c:axPos val="l"/>
        <c:majorGridlines/>
        <c:numFmt formatCode="_(&quot;$&quot;* #,##0.00_);_(&quot;$&quot;* \(#,##0.00\);_(&quot;$&quot;* &quot;-&quot;??_);_(@_)" sourceLinked="1"/>
        <c:tickLblPos val="nextTo"/>
        <c:crossAx val="107528576"/>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BECCC-FAEF-47E0-8394-67CDBB74BF7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942D1EF-3405-4588-884D-646790756AF5}">
      <dgm:prSet phldrT="[Text]"/>
      <dgm:spPr/>
      <dgm:t>
        <a:bodyPr/>
        <a:lstStyle/>
        <a:p>
          <a:r>
            <a:rPr lang="en-US" dirty="0" smtClean="0"/>
            <a:t>Reductions for Non-Mandated Services	</a:t>
          </a:r>
          <a:endParaRPr lang="en-US" dirty="0"/>
        </a:p>
      </dgm:t>
    </dgm:pt>
    <dgm:pt modelId="{C1185934-94BD-4DC6-9A64-62908559D62C}" type="parTrans" cxnId="{3674731F-15F0-49A7-AD31-67E1D088C1C7}">
      <dgm:prSet/>
      <dgm:spPr/>
      <dgm:t>
        <a:bodyPr/>
        <a:lstStyle/>
        <a:p>
          <a:endParaRPr lang="en-US"/>
        </a:p>
      </dgm:t>
    </dgm:pt>
    <dgm:pt modelId="{3E97960C-BC9A-445F-8DD7-E92EF8464E2C}" type="sibTrans" cxnId="{3674731F-15F0-49A7-AD31-67E1D088C1C7}">
      <dgm:prSet/>
      <dgm:spPr/>
      <dgm:t>
        <a:bodyPr/>
        <a:lstStyle/>
        <a:p>
          <a:endParaRPr lang="en-US"/>
        </a:p>
      </dgm:t>
    </dgm:pt>
    <dgm:pt modelId="{500B8B5B-709B-4755-B7EF-724FF6556CDE}">
      <dgm:prSet phldrT="[Text]"/>
      <dgm:spPr/>
      <dgm:t>
        <a:bodyPr/>
        <a:lstStyle/>
        <a:p>
          <a:r>
            <a:rPr lang="en-US" dirty="0" smtClean="0"/>
            <a:t>Reductions in hours, staffing, and collections</a:t>
          </a:r>
          <a:endParaRPr lang="en-US" dirty="0"/>
        </a:p>
      </dgm:t>
    </dgm:pt>
    <dgm:pt modelId="{606D853E-2002-47EE-939B-C9EE467CDA16}" type="parTrans" cxnId="{051791D5-0421-4C86-8C1E-1CFF7260FAEF}">
      <dgm:prSet/>
      <dgm:spPr/>
      <dgm:t>
        <a:bodyPr/>
        <a:lstStyle/>
        <a:p>
          <a:endParaRPr lang="en-US"/>
        </a:p>
      </dgm:t>
    </dgm:pt>
    <dgm:pt modelId="{C6FA394B-9800-48AE-90AC-927E9422555D}" type="sibTrans" cxnId="{051791D5-0421-4C86-8C1E-1CFF7260FAEF}">
      <dgm:prSet/>
      <dgm:spPr/>
      <dgm:t>
        <a:bodyPr/>
        <a:lstStyle/>
        <a:p>
          <a:endParaRPr lang="en-US"/>
        </a:p>
      </dgm:t>
    </dgm:pt>
    <dgm:pt modelId="{F6EAD5F3-8509-41F7-9DEC-6376E5D25147}">
      <dgm:prSet phldrT="[Text]"/>
      <dgm:spPr/>
      <dgm:t>
        <a:bodyPr/>
        <a:lstStyle/>
        <a:p>
          <a:r>
            <a:rPr lang="en-US" dirty="0" smtClean="0"/>
            <a:t>Reduced public access</a:t>
          </a:r>
          <a:endParaRPr lang="en-US" dirty="0"/>
        </a:p>
      </dgm:t>
    </dgm:pt>
    <dgm:pt modelId="{56A23534-C468-4666-BDAE-E02183B5B6E3}" type="parTrans" cxnId="{3A37358E-DF9A-49FF-9F6C-32143838A67C}">
      <dgm:prSet/>
      <dgm:spPr/>
      <dgm:t>
        <a:bodyPr/>
        <a:lstStyle/>
        <a:p>
          <a:endParaRPr lang="en-US"/>
        </a:p>
      </dgm:t>
    </dgm:pt>
    <dgm:pt modelId="{84F3C193-918B-4E95-B919-D12A7CACA1FE}" type="sibTrans" cxnId="{3A37358E-DF9A-49FF-9F6C-32143838A67C}">
      <dgm:prSet/>
      <dgm:spPr/>
      <dgm:t>
        <a:bodyPr/>
        <a:lstStyle/>
        <a:p>
          <a:endParaRPr lang="en-US"/>
        </a:p>
      </dgm:t>
    </dgm:pt>
    <dgm:pt modelId="{993720AD-B349-4AB7-8F03-B46C1F09369A}">
      <dgm:prSet phldrT="[Text]"/>
      <dgm:spPr/>
      <dgm:t>
        <a:bodyPr/>
        <a:lstStyle/>
        <a:p>
          <a:r>
            <a:rPr lang="en-US" dirty="0" smtClean="0"/>
            <a:t>Reduction in public perception of library value/ relevance</a:t>
          </a:r>
          <a:endParaRPr lang="en-US" dirty="0"/>
        </a:p>
      </dgm:t>
    </dgm:pt>
    <dgm:pt modelId="{29E9B532-356D-47BB-9CA9-0C80027CF70C}" type="parTrans" cxnId="{0EDF77C2-124C-48FE-AE93-6C26D7F43A86}">
      <dgm:prSet/>
      <dgm:spPr/>
      <dgm:t>
        <a:bodyPr/>
        <a:lstStyle/>
        <a:p>
          <a:endParaRPr lang="en-US"/>
        </a:p>
      </dgm:t>
    </dgm:pt>
    <dgm:pt modelId="{4A26D8B4-6551-43A0-954E-917289260E75}" type="sibTrans" cxnId="{0EDF77C2-124C-48FE-AE93-6C26D7F43A86}">
      <dgm:prSet/>
      <dgm:spPr/>
      <dgm:t>
        <a:bodyPr/>
        <a:lstStyle/>
        <a:p>
          <a:endParaRPr lang="en-US"/>
        </a:p>
      </dgm:t>
    </dgm:pt>
    <dgm:pt modelId="{8A7EDE96-08D1-4733-8E08-3CBADB959B5A}" type="pres">
      <dgm:prSet presAssocID="{83FBECCC-FAEF-47E0-8394-67CDBB74BF72}" presName="cycle" presStyleCnt="0">
        <dgm:presLayoutVars>
          <dgm:dir/>
          <dgm:resizeHandles val="exact"/>
        </dgm:presLayoutVars>
      </dgm:prSet>
      <dgm:spPr/>
      <dgm:t>
        <a:bodyPr/>
        <a:lstStyle/>
        <a:p>
          <a:endParaRPr lang="en-US"/>
        </a:p>
      </dgm:t>
    </dgm:pt>
    <dgm:pt modelId="{EBB2BCD5-AB3F-4046-ABE9-DB714CE1215A}" type="pres">
      <dgm:prSet presAssocID="{4942D1EF-3405-4588-884D-646790756AF5}" presName="dummy" presStyleCnt="0"/>
      <dgm:spPr/>
    </dgm:pt>
    <dgm:pt modelId="{123FE92D-55C9-47F1-9F71-AE508B72493A}" type="pres">
      <dgm:prSet presAssocID="{4942D1EF-3405-4588-884D-646790756AF5}" presName="node" presStyleLbl="revTx" presStyleIdx="0" presStyleCnt="4">
        <dgm:presLayoutVars>
          <dgm:bulletEnabled val="1"/>
        </dgm:presLayoutVars>
      </dgm:prSet>
      <dgm:spPr/>
      <dgm:t>
        <a:bodyPr/>
        <a:lstStyle/>
        <a:p>
          <a:endParaRPr lang="en-US"/>
        </a:p>
      </dgm:t>
    </dgm:pt>
    <dgm:pt modelId="{808A70C7-7FC6-4586-AB0B-03B11C1D2619}" type="pres">
      <dgm:prSet presAssocID="{3E97960C-BC9A-445F-8DD7-E92EF8464E2C}" presName="sibTrans" presStyleLbl="node1" presStyleIdx="0" presStyleCnt="4"/>
      <dgm:spPr/>
      <dgm:t>
        <a:bodyPr/>
        <a:lstStyle/>
        <a:p>
          <a:endParaRPr lang="en-US"/>
        </a:p>
      </dgm:t>
    </dgm:pt>
    <dgm:pt modelId="{82793748-BD39-43DE-BA75-D9F27BDE27D7}" type="pres">
      <dgm:prSet presAssocID="{500B8B5B-709B-4755-B7EF-724FF6556CDE}" presName="dummy" presStyleCnt="0"/>
      <dgm:spPr/>
    </dgm:pt>
    <dgm:pt modelId="{0A32DD56-8699-4529-9E95-1B3845CC009C}" type="pres">
      <dgm:prSet presAssocID="{500B8B5B-709B-4755-B7EF-724FF6556CDE}" presName="node" presStyleLbl="revTx" presStyleIdx="1" presStyleCnt="4">
        <dgm:presLayoutVars>
          <dgm:bulletEnabled val="1"/>
        </dgm:presLayoutVars>
      </dgm:prSet>
      <dgm:spPr/>
      <dgm:t>
        <a:bodyPr/>
        <a:lstStyle/>
        <a:p>
          <a:endParaRPr lang="en-US"/>
        </a:p>
      </dgm:t>
    </dgm:pt>
    <dgm:pt modelId="{9B22383D-6D00-42BF-B1FD-53B844BF7C5E}" type="pres">
      <dgm:prSet presAssocID="{C6FA394B-9800-48AE-90AC-927E9422555D}" presName="sibTrans" presStyleLbl="node1" presStyleIdx="1" presStyleCnt="4"/>
      <dgm:spPr/>
      <dgm:t>
        <a:bodyPr/>
        <a:lstStyle/>
        <a:p>
          <a:endParaRPr lang="en-US"/>
        </a:p>
      </dgm:t>
    </dgm:pt>
    <dgm:pt modelId="{474CEB49-47E3-48E4-AABC-0D7F342DE032}" type="pres">
      <dgm:prSet presAssocID="{F6EAD5F3-8509-41F7-9DEC-6376E5D25147}" presName="dummy" presStyleCnt="0"/>
      <dgm:spPr/>
    </dgm:pt>
    <dgm:pt modelId="{61F09AE1-4972-44DF-BCBE-CF09FF05CD83}" type="pres">
      <dgm:prSet presAssocID="{F6EAD5F3-8509-41F7-9DEC-6376E5D25147}" presName="node" presStyleLbl="revTx" presStyleIdx="2" presStyleCnt="4">
        <dgm:presLayoutVars>
          <dgm:bulletEnabled val="1"/>
        </dgm:presLayoutVars>
      </dgm:prSet>
      <dgm:spPr/>
      <dgm:t>
        <a:bodyPr/>
        <a:lstStyle/>
        <a:p>
          <a:endParaRPr lang="en-US"/>
        </a:p>
      </dgm:t>
    </dgm:pt>
    <dgm:pt modelId="{7C5D7BFC-0D39-407B-BD60-EE6DFA4E606C}" type="pres">
      <dgm:prSet presAssocID="{84F3C193-918B-4E95-B919-D12A7CACA1FE}" presName="sibTrans" presStyleLbl="node1" presStyleIdx="2" presStyleCnt="4"/>
      <dgm:spPr/>
      <dgm:t>
        <a:bodyPr/>
        <a:lstStyle/>
        <a:p>
          <a:endParaRPr lang="en-US"/>
        </a:p>
      </dgm:t>
    </dgm:pt>
    <dgm:pt modelId="{DB761B73-668D-41BE-9965-DE1610D4752E}" type="pres">
      <dgm:prSet presAssocID="{993720AD-B349-4AB7-8F03-B46C1F09369A}" presName="dummy" presStyleCnt="0"/>
      <dgm:spPr/>
    </dgm:pt>
    <dgm:pt modelId="{864E4C7B-ED72-4974-BE44-4A9596C9F665}" type="pres">
      <dgm:prSet presAssocID="{993720AD-B349-4AB7-8F03-B46C1F09369A}" presName="node" presStyleLbl="revTx" presStyleIdx="3" presStyleCnt="4">
        <dgm:presLayoutVars>
          <dgm:bulletEnabled val="1"/>
        </dgm:presLayoutVars>
      </dgm:prSet>
      <dgm:spPr/>
      <dgm:t>
        <a:bodyPr/>
        <a:lstStyle/>
        <a:p>
          <a:endParaRPr lang="en-US"/>
        </a:p>
      </dgm:t>
    </dgm:pt>
    <dgm:pt modelId="{5FBD6ACC-6285-458F-8059-A6595EE64C82}" type="pres">
      <dgm:prSet presAssocID="{4A26D8B4-6551-43A0-954E-917289260E75}" presName="sibTrans" presStyleLbl="node1" presStyleIdx="3" presStyleCnt="4"/>
      <dgm:spPr/>
      <dgm:t>
        <a:bodyPr/>
        <a:lstStyle/>
        <a:p>
          <a:endParaRPr lang="en-US"/>
        </a:p>
      </dgm:t>
    </dgm:pt>
  </dgm:ptLst>
  <dgm:cxnLst>
    <dgm:cxn modelId="{051791D5-0421-4C86-8C1E-1CFF7260FAEF}" srcId="{83FBECCC-FAEF-47E0-8394-67CDBB74BF72}" destId="{500B8B5B-709B-4755-B7EF-724FF6556CDE}" srcOrd="1" destOrd="0" parTransId="{606D853E-2002-47EE-939B-C9EE467CDA16}" sibTransId="{C6FA394B-9800-48AE-90AC-927E9422555D}"/>
    <dgm:cxn modelId="{6FDA924E-C422-4CBB-900A-182B3E97ECF4}" type="presOf" srcId="{4942D1EF-3405-4588-884D-646790756AF5}" destId="{123FE92D-55C9-47F1-9F71-AE508B72493A}" srcOrd="0" destOrd="0" presId="urn:microsoft.com/office/officeart/2005/8/layout/cycle1"/>
    <dgm:cxn modelId="{828CA72C-02CC-4E15-AEB2-9B284A130EFF}" type="presOf" srcId="{4A26D8B4-6551-43A0-954E-917289260E75}" destId="{5FBD6ACC-6285-458F-8059-A6595EE64C82}" srcOrd="0" destOrd="0" presId="urn:microsoft.com/office/officeart/2005/8/layout/cycle1"/>
    <dgm:cxn modelId="{55C175AD-C9A7-4848-A4D3-86D829782D1C}" type="presOf" srcId="{84F3C193-918B-4E95-B919-D12A7CACA1FE}" destId="{7C5D7BFC-0D39-407B-BD60-EE6DFA4E606C}" srcOrd="0" destOrd="0" presId="urn:microsoft.com/office/officeart/2005/8/layout/cycle1"/>
    <dgm:cxn modelId="{903A2E92-4788-432C-BC36-BD77F4818FF3}" type="presOf" srcId="{993720AD-B349-4AB7-8F03-B46C1F09369A}" destId="{864E4C7B-ED72-4974-BE44-4A9596C9F665}" srcOrd="0" destOrd="0" presId="urn:microsoft.com/office/officeart/2005/8/layout/cycle1"/>
    <dgm:cxn modelId="{3674731F-15F0-49A7-AD31-67E1D088C1C7}" srcId="{83FBECCC-FAEF-47E0-8394-67CDBB74BF72}" destId="{4942D1EF-3405-4588-884D-646790756AF5}" srcOrd="0" destOrd="0" parTransId="{C1185934-94BD-4DC6-9A64-62908559D62C}" sibTransId="{3E97960C-BC9A-445F-8DD7-E92EF8464E2C}"/>
    <dgm:cxn modelId="{D942B6CC-0F30-4731-B4A7-8A49DF69C0A6}" type="presOf" srcId="{83FBECCC-FAEF-47E0-8394-67CDBB74BF72}" destId="{8A7EDE96-08D1-4733-8E08-3CBADB959B5A}" srcOrd="0" destOrd="0" presId="urn:microsoft.com/office/officeart/2005/8/layout/cycle1"/>
    <dgm:cxn modelId="{58BC44E0-2928-4E80-AEE3-0A9065C70D8A}" type="presOf" srcId="{3E97960C-BC9A-445F-8DD7-E92EF8464E2C}" destId="{808A70C7-7FC6-4586-AB0B-03B11C1D2619}" srcOrd="0" destOrd="0" presId="urn:microsoft.com/office/officeart/2005/8/layout/cycle1"/>
    <dgm:cxn modelId="{75457629-1853-4264-B50E-16509283F08E}" type="presOf" srcId="{C6FA394B-9800-48AE-90AC-927E9422555D}" destId="{9B22383D-6D00-42BF-B1FD-53B844BF7C5E}" srcOrd="0" destOrd="0" presId="urn:microsoft.com/office/officeart/2005/8/layout/cycle1"/>
    <dgm:cxn modelId="{0EDF77C2-124C-48FE-AE93-6C26D7F43A86}" srcId="{83FBECCC-FAEF-47E0-8394-67CDBB74BF72}" destId="{993720AD-B349-4AB7-8F03-B46C1F09369A}" srcOrd="3" destOrd="0" parTransId="{29E9B532-356D-47BB-9CA9-0C80027CF70C}" sibTransId="{4A26D8B4-6551-43A0-954E-917289260E75}"/>
    <dgm:cxn modelId="{3A37358E-DF9A-49FF-9F6C-32143838A67C}" srcId="{83FBECCC-FAEF-47E0-8394-67CDBB74BF72}" destId="{F6EAD5F3-8509-41F7-9DEC-6376E5D25147}" srcOrd="2" destOrd="0" parTransId="{56A23534-C468-4666-BDAE-E02183B5B6E3}" sibTransId="{84F3C193-918B-4E95-B919-D12A7CACA1FE}"/>
    <dgm:cxn modelId="{50161316-A283-49ED-A7DA-1681BEDD7A08}" type="presOf" srcId="{500B8B5B-709B-4755-B7EF-724FF6556CDE}" destId="{0A32DD56-8699-4529-9E95-1B3845CC009C}" srcOrd="0" destOrd="0" presId="urn:microsoft.com/office/officeart/2005/8/layout/cycle1"/>
    <dgm:cxn modelId="{8317316E-F182-4B51-B919-C050907CC80D}" type="presOf" srcId="{F6EAD5F3-8509-41F7-9DEC-6376E5D25147}" destId="{61F09AE1-4972-44DF-BCBE-CF09FF05CD83}" srcOrd="0" destOrd="0" presId="urn:microsoft.com/office/officeart/2005/8/layout/cycle1"/>
    <dgm:cxn modelId="{884643A4-23AF-40F0-BCB9-6DD7F8C60A3D}" type="presParOf" srcId="{8A7EDE96-08D1-4733-8E08-3CBADB959B5A}" destId="{EBB2BCD5-AB3F-4046-ABE9-DB714CE1215A}" srcOrd="0" destOrd="0" presId="urn:microsoft.com/office/officeart/2005/8/layout/cycle1"/>
    <dgm:cxn modelId="{8C8EE4B9-43C7-4AFC-AEB8-6929DFACAB88}" type="presParOf" srcId="{8A7EDE96-08D1-4733-8E08-3CBADB959B5A}" destId="{123FE92D-55C9-47F1-9F71-AE508B72493A}" srcOrd="1" destOrd="0" presId="urn:microsoft.com/office/officeart/2005/8/layout/cycle1"/>
    <dgm:cxn modelId="{F6951476-D527-4BD3-B64F-760B3D6B6D74}" type="presParOf" srcId="{8A7EDE96-08D1-4733-8E08-3CBADB959B5A}" destId="{808A70C7-7FC6-4586-AB0B-03B11C1D2619}" srcOrd="2" destOrd="0" presId="urn:microsoft.com/office/officeart/2005/8/layout/cycle1"/>
    <dgm:cxn modelId="{DEAFDD5E-4A7F-4D4B-93FC-2FC5CC7237D1}" type="presParOf" srcId="{8A7EDE96-08D1-4733-8E08-3CBADB959B5A}" destId="{82793748-BD39-43DE-BA75-D9F27BDE27D7}" srcOrd="3" destOrd="0" presId="urn:microsoft.com/office/officeart/2005/8/layout/cycle1"/>
    <dgm:cxn modelId="{63291016-4545-4EEB-8702-DEEA3E41E206}" type="presParOf" srcId="{8A7EDE96-08D1-4733-8E08-3CBADB959B5A}" destId="{0A32DD56-8699-4529-9E95-1B3845CC009C}" srcOrd="4" destOrd="0" presId="urn:microsoft.com/office/officeart/2005/8/layout/cycle1"/>
    <dgm:cxn modelId="{DE8C3D7B-49CA-4816-A84F-2EB77078AE79}" type="presParOf" srcId="{8A7EDE96-08D1-4733-8E08-3CBADB959B5A}" destId="{9B22383D-6D00-42BF-B1FD-53B844BF7C5E}" srcOrd="5" destOrd="0" presId="urn:microsoft.com/office/officeart/2005/8/layout/cycle1"/>
    <dgm:cxn modelId="{3ADDBDEF-7140-4C63-BDF6-5BA794DAF29A}" type="presParOf" srcId="{8A7EDE96-08D1-4733-8E08-3CBADB959B5A}" destId="{474CEB49-47E3-48E4-AABC-0D7F342DE032}" srcOrd="6" destOrd="0" presId="urn:microsoft.com/office/officeart/2005/8/layout/cycle1"/>
    <dgm:cxn modelId="{C5C24852-45D4-4132-80FA-65A42C8DE3B0}" type="presParOf" srcId="{8A7EDE96-08D1-4733-8E08-3CBADB959B5A}" destId="{61F09AE1-4972-44DF-BCBE-CF09FF05CD83}" srcOrd="7" destOrd="0" presId="urn:microsoft.com/office/officeart/2005/8/layout/cycle1"/>
    <dgm:cxn modelId="{B1682DB6-95F2-4271-AA51-D2B8715B0748}" type="presParOf" srcId="{8A7EDE96-08D1-4733-8E08-3CBADB959B5A}" destId="{7C5D7BFC-0D39-407B-BD60-EE6DFA4E606C}" srcOrd="8" destOrd="0" presId="urn:microsoft.com/office/officeart/2005/8/layout/cycle1"/>
    <dgm:cxn modelId="{429AD09A-621D-4F5C-92EF-1D440774184C}" type="presParOf" srcId="{8A7EDE96-08D1-4733-8E08-3CBADB959B5A}" destId="{DB761B73-668D-41BE-9965-DE1610D4752E}" srcOrd="9" destOrd="0" presId="urn:microsoft.com/office/officeart/2005/8/layout/cycle1"/>
    <dgm:cxn modelId="{04C3C69F-A8F1-4FE6-B28F-F0AF0D1B2165}" type="presParOf" srcId="{8A7EDE96-08D1-4733-8E08-3CBADB959B5A}" destId="{864E4C7B-ED72-4974-BE44-4A9596C9F665}" srcOrd="10" destOrd="0" presId="urn:microsoft.com/office/officeart/2005/8/layout/cycle1"/>
    <dgm:cxn modelId="{5A30761A-6193-46A9-912F-30A6E3678985}" type="presParOf" srcId="{8A7EDE96-08D1-4733-8E08-3CBADB959B5A}" destId="{5FBD6ACC-6285-458F-8059-A6595EE64C82}"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3FE92D-55C9-47F1-9F71-AE508B72493A}">
      <dsp:nvSpPr>
        <dsp:cNvPr id="0" name=""/>
        <dsp:cNvSpPr/>
      </dsp:nvSpPr>
      <dsp:spPr>
        <a:xfrm>
          <a:off x="3652073" y="101632"/>
          <a:ext cx="1618394" cy="16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Reductions for Non-Mandated Services	</a:t>
          </a:r>
          <a:endParaRPr lang="en-US" sz="2300" kern="1200" dirty="0"/>
        </a:p>
      </dsp:txBody>
      <dsp:txXfrm>
        <a:off x="3652073" y="101632"/>
        <a:ext cx="1618394" cy="1618394"/>
      </dsp:txXfrm>
    </dsp:sp>
    <dsp:sp modelId="{808A70C7-7FC6-4586-AB0B-03B11C1D2619}">
      <dsp:nvSpPr>
        <dsp:cNvPr id="0" name=""/>
        <dsp:cNvSpPr/>
      </dsp:nvSpPr>
      <dsp:spPr>
        <a:xfrm>
          <a:off x="799429" y="-670"/>
          <a:ext cx="4573341" cy="4573341"/>
        </a:xfrm>
        <a:prstGeom prst="circularArrow">
          <a:avLst>
            <a:gd name="adj1" fmla="val 6901"/>
            <a:gd name="adj2" fmla="val 465234"/>
            <a:gd name="adj3" fmla="val 549912"/>
            <a:gd name="adj4" fmla="val 20584854"/>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2DD56-8699-4529-9E95-1B3845CC009C}">
      <dsp:nvSpPr>
        <dsp:cNvPr id="0" name=""/>
        <dsp:cNvSpPr/>
      </dsp:nvSpPr>
      <dsp:spPr>
        <a:xfrm>
          <a:off x="3652073" y="2851973"/>
          <a:ext cx="1618394" cy="16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Reductions in hours, staffing, and collections</a:t>
          </a:r>
          <a:endParaRPr lang="en-US" sz="2300" kern="1200" dirty="0"/>
        </a:p>
      </dsp:txBody>
      <dsp:txXfrm>
        <a:off x="3652073" y="2851973"/>
        <a:ext cx="1618394" cy="1618394"/>
      </dsp:txXfrm>
    </dsp:sp>
    <dsp:sp modelId="{9B22383D-6D00-42BF-B1FD-53B844BF7C5E}">
      <dsp:nvSpPr>
        <dsp:cNvPr id="0" name=""/>
        <dsp:cNvSpPr/>
      </dsp:nvSpPr>
      <dsp:spPr>
        <a:xfrm>
          <a:off x="799429" y="-670"/>
          <a:ext cx="4573341" cy="4573341"/>
        </a:xfrm>
        <a:prstGeom prst="circularArrow">
          <a:avLst>
            <a:gd name="adj1" fmla="val 6901"/>
            <a:gd name="adj2" fmla="val 465234"/>
            <a:gd name="adj3" fmla="val 5949912"/>
            <a:gd name="adj4" fmla="val 4384854"/>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09AE1-4972-44DF-BCBE-CF09FF05CD83}">
      <dsp:nvSpPr>
        <dsp:cNvPr id="0" name=""/>
        <dsp:cNvSpPr/>
      </dsp:nvSpPr>
      <dsp:spPr>
        <a:xfrm>
          <a:off x="901732" y="2851973"/>
          <a:ext cx="1618394" cy="16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Reduced public access</a:t>
          </a:r>
          <a:endParaRPr lang="en-US" sz="2300" kern="1200" dirty="0"/>
        </a:p>
      </dsp:txBody>
      <dsp:txXfrm>
        <a:off x="901732" y="2851973"/>
        <a:ext cx="1618394" cy="1618394"/>
      </dsp:txXfrm>
    </dsp:sp>
    <dsp:sp modelId="{7C5D7BFC-0D39-407B-BD60-EE6DFA4E606C}">
      <dsp:nvSpPr>
        <dsp:cNvPr id="0" name=""/>
        <dsp:cNvSpPr/>
      </dsp:nvSpPr>
      <dsp:spPr>
        <a:xfrm>
          <a:off x="799429" y="-670"/>
          <a:ext cx="4573341" cy="4573341"/>
        </a:xfrm>
        <a:prstGeom prst="circularArrow">
          <a:avLst>
            <a:gd name="adj1" fmla="val 6901"/>
            <a:gd name="adj2" fmla="val 465234"/>
            <a:gd name="adj3" fmla="val 11349912"/>
            <a:gd name="adj4" fmla="val 9784854"/>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4E4C7B-ED72-4974-BE44-4A9596C9F665}">
      <dsp:nvSpPr>
        <dsp:cNvPr id="0" name=""/>
        <dsp:cNvSpPr/>
      </dsp:nvSpPr>
      <dsp:spPr>
        <a:xfrm>
          <a:off x="901732" y="101632"/>
          <a:ext cx="1618394" cy="16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Reduction in public perception of library value/ relevance</a:t>
          </a:r>
          <a:endParaRPr lang="en-US" sz="2300" kern="1200" dirty="0"/>
        </a:p>
      </dsp:txBody>
      <dsp:txXfrm>
        <a:off x="901732" y="101632"/>
        <a:ext cx="1618394" cy="1618394"/>
      </dsp:txXfrm>
    </dsp:sp>
    <dsp:sp modelId="{5FBD6ACC-6285-458F-8059-A6595EE64C82}">
      <dsp:nvSpPr>
        <dsp:cNvPr id="0" name=""/>
        <dsp:cNvSpPr/>
      </dsp:nvSpPr>
      <dsp:spPr>
        <a:xfrm>
          <a:off x="799429" y="-670"/>
          <a:ext cx="4573341" cy="4573341"/>
        </a:xfrm>
        <a:prstGeom prst="circularArrow">
          <a:avLst>
            <a:gd name="adj1" fmla="val 6901"/>
            <a:gd name="adj2" fmla="val 465234"/>
            <a:gd name="adj3" fmla="val 16749912"/>
            <a:gd name="adj4" fmla="val 15184854"/>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A0471B-D0D9-4663-96CA-42F005978CE3}" type="datetimeFigureOut">
              <a:rPr lang="en-US" smtClean="0"/>
              <a:pPr/>
              <a:t>6/16/2014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E73CEF-3496-44F2-819E-2C8DEDC58F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8B683B-BBE2-4F95-8FD0-7059F7F0B11A}" type="datetimeFigureOut">
              <a:rPr lang="en-US" smtClean="0"/>
              <a:pPr/>
              <a:t>6/16/2014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8B46BA-4F5B-4ECA-BB16-099EFC7942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48211-CE93-4716-A201-011A40F063A8}" type="slidenum">
              <a:rPr lang="en-US" smtClean="0"/>
              <a:pPr fontAlgn="base">
                <a:spcBef>
                  <a:spcPct val="0"/>
                </a:spcBef>
                <a:spcAft>
                  <a:spcPct val="0"/>
                </a:spcAft>
                <a:defRPr/>
              </a:pPr>
              <a:t>5</a:t>
            </a:fld>
            <a:endParaRPr lang="en-US" smtClean="0"/>
          </a:p>
        </p:txBody>
      </p:sp>
      <p:sp>
        <p:nvSpPr>
          <p:cNvPr id="849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©2010 Bill &amp; Melinda Gates Foundation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most of you know, Return on Investment (ROI) refers to the income, or value, received as a result of an amount invested in an asset. In terms of public libraries, ROI refers to  the return on the public’s investment (i.e. tax dollars) in its libraries.</a:t>
            </a:r>
          </a:p>
          <a:p>
            <a:endParaRPr lang="en-US" dirty="0" smtClean="0"/>
          </a:p>
          <a:p>
            <a:pPr lvl="0"/>
            <a:r>
              <a:rPr lang="en-US" dirty="0" smtClean="0"/>
              <a:t>For every $1.00 invested in the Charlotte Mecklenburg Library from all sources, the community receives between $3.15 and $4.57 in direct benefits.  In addition, the community receives $1.46 of indirect economic impact through such expenditures as  payment of salaries, and  building and equipment costs. </a:t>
            </a:r>
          </a:p>
          <a:p>
            <a:pPr lvl="0"/>
            <a:endParaRPr lang="en-US" dirty="0" smtClean="0"/>
          </a:p>
          <a:p>
            <a:pPr lvl="0"/>
            <a:r>
              <a:rPr lang="en-US" dirty="0" smtClean="0"/>
              <a:t>Based on the results from the survey, the Urban Institute estimates that the Charlotte Mecklenburg Library provides a value between $72.5 million and $128.1 million in quantifiable direct benefits annually.</a:t>
            </a:r>
          </a:p>
          <a:p>
            <a:pPr lvl="0"/>
            <a:endParaRPr lang="en-US" dirty="0" smtClean="0"/>
          </a:p>
          <a:p>
            <a:pPr lvl="0"/>
            <a:r>
              <a:rPr lang="en-US" dirty="0" smtClean="0"/>
              <a:t>Overall, the Return on Investment to the public for the tax dollars expended on library services is significant, providing yet another important consideration in the ongoing public dialogue about the future of the Charlotte Mecklenburg Library system. </a:t>
            </a:r>
          </a:p>
          <a:p>
            <a:endParaRPr lang="en-US" i="0" dirty="0" smtClean="0"/>
          </a:p>
          <a:p>
            <a:endParaRPr lang="en-US" dirty="0"/>
          </a:p>
        </p:txBody>
      </p:sp>
      <p:sp>
        <p:nvSpPr>
          <p:cNvPr id="4" name="Slide Number Placeholder 3"/>
          <p:cNvSpPr>
            <a:spLocks noGrp="1"/>
          </p:cNvSpPr>
          <p:nvPr>
            <p:ph type="sldNum" sz="quarter" idx="10"/>
          </p:nvPr>
        </p:nvSpPr>
        <p:spPr/>
        <p:txBody>
          <a:bodyPr/>
          <a:lstStyle/>
          <a:p>
            <a:pPr>
              <a:defRPr/>
            </a:pPr>
            <a:fld id="{A4331CC4-9A6F-40A5-9D16-EC91A5616929}" type="slidenum">
              <a:rPr lang="en-US" smtClean="0"/>
              <a:pPr>
                <a:defRPr/>
              </a:pPr>
              <a:t>9</a:t>
            </a:fld>
            <a:endParaRPr lang="en-US" dirty="0"/>
          </a:p>
        </p:txBody>
      </p:sp>
    </p:spTree>
    <p:extLst>
      <p:ext uri="{BB962C8B-B14F-4D97-AF65-F5344CB8AC3E}">
        <p14:creationId xmlns:p14="http://schemas.microsoft.com/office/powerpoint/2010/main" xmlns="" val="41165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Just 4 steps…not rocket science!</a:t>
            </a:r>
            <a:endParaRPr lang="en-US" dirty="0"/>
          </a:p>
        </p:txBody>
      </p:sp>
      <p:sp>
        <p:nvSpPr>
          <p:cNvPr id="4" name="Slide Number Placeholder 3"/>
          <p:cNvSpPr>
            <a:spLocks noGrp="1"/>
          </p:cNvSpPr>
          <p:nvPr>
            <p:ph type="sldNum" sz="quarter" idx="10"/>
          </p:nvPr>
        </p:nvSpPr>
        <p:spPr/>
        <p:txBody>
          <a:bodyPr/>
          <a:lstStyle/>
          <a:p>
            <a:fld id="{57FE279D-8050-40DD-8328-707833DDB10E}"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CFAA54-5B2D-7D4B-A40D-7CD21E3C883B}" type="datetimeFigureOut">
              <a:rPr lang="en-US" smtClean="0"/>
              <a:pPr/>
              <a:t>6/16/2014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2D3A4A7-B9EF-2749-82A1-B76AA61B1F9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CFAA54-5B2D-7D4B-A40D-7CD21E3C883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A4A7-B9EF-2749-82A1-B76AA61B1F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CFAA54-5B2D-7D4B-A40D-7CD21E3C883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A4A7-B9EF-2749-82A1-B76AA61B1F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CFAA54-5B2D-7D4B-A40D-7CD21E3C883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A4A7-B9EF-2749-82A1-B76AA61B1F9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CFAA54-5B2D-7D4B-A40D-7CD21E3C883B}" type="datetimeFigureOut">
              <a:rPr lang="en-US" smtClean="0"/>
              <a:pPr/>
              <a:t>6/16/2014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2D3A4A7-B9EF-2749-82A1-B76AA61B1F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CFAA54-5B2D-7D4B-A40D-7CD21E3C883B}"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A4A7-B9EF-2749-82A1-B76AA61B1F9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CFAA54-5B2D-7D4B-A40D-7CD21E3C883B}" type="datetimeFigureOut">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A4A7-B9EF-2749-82A1-B76AA61B1F9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CFAA54-5B2D-7D4B-A40D-7CD21E3C883B}" type="datetimeFigureOut">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A4A7-B9EF-2749-82A1-B76AA61B1F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FAA54-5B2D-7D4B-A40D-7CD21E3C883B}" type="datetimeFigureOut">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A4A7-B9EF-2749-82A1-B76AA61B1F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CFAA54-5B2D-7D4B-A40D-7CD21E3C883B}"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A4A7-B9EF-2749-82A1-B76AA61B1F9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CFAA54-5B2D-7D4B-A40D-7CD21E3C883B}" type="datetimeFigureOut">
              <a:rPr lang="en-US" smtClean="0"/>
              <a:pPr/>
              <a:t>6/16/2014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2D3A4A7-B9EF-2749-82A1-B76AA61B1F9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CCFAA54-5B2D-7D4B-A40D-7CD21E3C883B}" type="datetimeFigureOut">
              <a:rPr lang="en-US" smtClean="0"/>
              <a:pPr/>
              <a:t>6/16/2014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2D3A4A7-B9EF-2749-82A1-B76AA61B1F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walker@georgialibraries.org" TargetMode="External"/><Relationship Id="rId2" Type="http://schemas.openxmlformats.org/officeDocument/2006/relationships/hyperlink" Target="mailto:dsingleton@cmlibrar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1753" y="3539864"/>
            <a:ext cx="7820515" cy="2860936"/>
          </a:xfrm>
        </p:spPr>
        <p:txBody>
          <a:bodyPr>
            <a:normAutofit/>
          </a:bodyPr>
          <a:lstStyle/>
          <a:p>
            <a:endParaRPr lang="en-US" sz="2000" dirty="0" smtClean="0"/>
          </a:p>
          <a:p>
            <a:r>
              <a:rPr lang="en-US" sz="2400" dirty="0" smtClean="0"/>
              <a:t>David Singleton, Charlotte Mecklenburg Library</a:t>
            </a:r>
          </a:p>
          <a:p>
            <a:r>
              <a:rPr lang="en-US" sz="2400" dirty="0" smtClean="0"/>
              <a:t>Julie Walker, Georgia Public Library Service</a:t>
            </a:r>
          </a:p>
          <a:p>
            <a:endParaRPr lang="en-US" sz="2000" dirty="0" smtClean="0"/>
          </a:p>
          <a:p>
            <a:endParaRPr lang="en-US" sz="2000" dirty="0" smtClean="0"/>
          </a:p>
          <a:p>
            <a:r>
              <a:rPr lang="en-US" sz="2000" dirty="0" smtClean="0"/>
              <a:t>Metrolina Library Association Conference </a:t>
            </a:r>
          </a:p>
          <a:p>
            <a:r>
              <a:rPr lang="en-US" sz="2000" dirty="0" smtClean="0"/>
              <a:t>June 2014</a:t>
            </a:r>
          </a:p>
          <a:p>
            <a:endParaRPr lang="en-US" sz="2000" dirty="0" smtClean="0"/>
          </a:p>
          <a:p>
            <a:endParaRPr lang="en-US" sz="2000" dirty="0" smtClean="0"/>
          </a:p>
          <a:p>
            <a:endParaRPr lang="en-US" sz="2000" dirty="0" smtClean="0"/>
          </a:p>
          <a:p>
            <a:endParaRPr lang="en-US" dirty="0"/>
          </a:p>
        </p:txBody>
      </p:sp>
      <p:sp>
        <p:nvSpPr>
          <p:cNvPr id="2" name="Title 1"/>
          <p:cNvSpPr>
            <a:spLocks noGrp="1"/>
          </p:cNvSpPr>
          <p:nvPr>
            <p:ph type="ctrTitle"/>
          </p:nvPr>
        </p:nvSpPr>
        <p:spPr>
          <a:xfrm>
            <a:off x="204281" y="1760706"/>
            <a:ext cx="8764621" cy="1215249"/>
          </a:xfrm>
        </p:spPr>
        <p:txBody>
          <a:bodyPr>
            <a:normAutofit fontScale="90000"/>
          </a:bodyPr>
          <a:lstStyle/>
          <a:p>
            <a:r>
              <a:rPr lang="en-US" dirty="0" smtClean="0"/>
              <a:t>Secrets for Leading in the New Normal</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1481"/>
            <a:ext cx="7772400" cy="3394953"/>
          </a:xfrm>
        </p:spPr>
        <p:txBody>
          <a:bodyPr/>
          <a:lstStyle/>
          <a:p>
            <a:pPr algn="ctr"/>
            <a:r>
              <a:rPr lang="en-US" sz="5400" i="1" dirty="0" smtClean="0"/>
              <a:t>Libraries Change Lives!</a:t>
            </a:r>
            <a:br>
              <a:rPr lang="en-US" sz="5400" i="1" dirty="0" smtClean="0"/>
            </a:br>
            <a:r>
              <a:rPr lang="en-US" i="1" dirty="0" smtClean="0"/>
              <a:t>(Don’t they?)</a:t>
            </a:r>
            <a:endParaRPr lang="en-US" i="1" dirty="0"/>
          </a:p>
        </p:txBody>
      </p:sp>
      <p:sp>
        <p:nvSpPr>
          <p:cNvPr id="3" name="Content Placeholder 2"/>
          <p:cNvSpPr>
            <a:spLocks noGrp="1"/>
          </p:cNvSpPr>
          <p:nvPr>
            <p:ph idx="1"/>
          </p:nvPr>
        </p:nvSpPr>
        <p:spPr>
          <a:xfrm>
            <a:off x="685800" y="4724400"/>
            <a:ext cx="7772400" cy="73902"/>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ibrariesChangeLives1.jpg"/>
          <p:cNvPicPr>
            <a:picLocks noGrp="1" noChangeAspect="1"/>
          </p:cNvPicPr>
          <p:nvPr>
            <p:ph idx="1"/>
          </p:nvPr>
        </p:nvPicPr>
        <p:blipFill>
          <a:blip r:embed="rId2" cstate="print"/>
          <a:stretch>
            <a:fillRect/>
          </a:stretch>
        </p:blipFill>
        <p:spPr>
          <a:xfrm>
            <a:off x="914401" y="850546"/>
            <a:ext cx="7467600" cy="57294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know when your organization is successful?</a:t>
            </a:r>
            <a:endParaRPr lang="en-US" dirty="0"/>
          </a:p>
        </p:txBody>
      </p:sp>
      <p:pic>
        <p:nvPicPr>
          <p:cNvPr id="4" name="Content Placeholder 3" descr="Success.jpg"/>
          <p:cNvPicPr>
            <a:picLocks noGrp="1" noChangeAspect="1"/>
          </p:cNvPicPr>
          <p:nvPr>
            <p:ph idx="1"/>
          </p:nvPr>
        </p:nvPicPr>
        <p:blipFill>
          <a:blip r:embed="rId2" cstate="print"/>
          <a:stretch>
            <a:fillRect/>
          </a:stretch>
        </p:blipFill>
        <p:spPr>
          <a:xfrm>
            <a:off x="1828800" y="2667000"/>
            <a:ext cx="5715000" cy="342820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001000" cy="1143000"/>
          </a:xfrm>
        </p:spPr>
        <p:txBody>
          <a:bodyPr/>
          <a:lstStyle/>
          <a:p>
            <a:r>
              <a:rPr lang="en-US" dirty="0" smtClean="0"/>
              <a:t>Traditional Measures (what we do)</a:t>
            </a:r>
            <a:endParaRPr lang="en-US" dirty="0"/>
          </a:p>
        </p:txBody>
      </p:sp>
      <p:sp>
        <p:nvSpPr>
          <p:cNvPr id="3" name="Content Placeholder 2"/>
          <p:cNvSpPr>
            <a:spLocks noGrp="1"/>
          </p:cNvSpPr>
          <p:nvPr>
            <p:ph idx="1"/>
          </p:nvPr>
        </p:nvSpPr>
        <p:spPr>
          <a:xfrm>
            <a:off x="685800" y="2514600"/>
            <a:ext cx="7772400" cy="2357568"/>
          </a:xfrm>
        </p:spPr>
        <p:txBody>
          <a:bodyPr/>
          <a:lstStyle/>
          <a:p>
            <a:r>
              <a:rPr lang="en-US" dirty="0" smtClean="0"/>
              <a:t>Checkouts/circulation</a:t>
            </a:r>
          </a:p>
          <a:p>
            <a:r>
              <a:rPr lang="en-US" dirty="0" smtClean="0"/>
              <a:t>Program attendance</a:t>
            </a:r>
          </a:p>
          <a:p>
            <a:r>
              <a:rPr lang="en-US" dirty="0" smtClean="0"/>
              <a:t>Reference transactions</a:t>
            </a:r>
          </a:p>
          <a:p>
            <a:r>
              <a:rPr lang="en-US" dirty="0" smtClean="0"/>
              <a:t>Registered users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924800" cy="1143000"/>
          </a:xfrm>
        </p:spPr>
        <p:txBody>
          <a:bodyPr/>
          <a:lstStyle/>
          <a:p>
            <a:r>
              <a:rPr lang="en-US" dirty="0" smtClean="0"/>
              <a:t>Outcomes (the difference we make)</a:t>
            </a:r>
            <a:endParaRPr lang="en-US" dirty="0"/>
          </a:p>
        </p:txBody>
      </p:sp>
      <p:sp>
        <p:nvSpPr>
          <p:cNvPr id="3" name="Content Placeholder 2"/>
          <p:cNvSpPr>
            <a:spLocks noGrp="1"/>
          </p:cNvSpPr>
          <p:nvPr>
            <p:ph idx="1"/>
          </p:nvPr>
        </p:nvSpPr>
        <p:spPr>
          <a:xfrm>
            <a:off x="685800" y="2514600"/>
            <a:ext cx="7772400" cy="3440942"/>
          </a:xfrm>
        </p:spPr>
        <p:txBody>
          <a:bodyPr/>
          <a:lstStyle/>
          <a:p>
            <a:r>
              <a:rPr lang="en-US" dirty="0" smtClean="0"/>
              <a:t>Young children prepared to succeed in kindergarten</a:t>
            </a:r>
          </a:p>
          <a:p>
            <a:r>
              <a:rPr lang="en-US" dirty="0" smtClean="0"/>
              <a:t>Children and teens succeeding in school</a:t>
            </a:r>
          </a:p>
          <a:p>
            <a:r>
              <a:rPr lang="en-US" dirty="0" smtClean="0"/>
              <a:t>A more literate community</a:t>
            </a:r>
          </a:p>
          <a:p>
            <a:r>
              <a:rPr lang="en-US" dirty="0" smtClean="0"/>
              <a:t>Residents proficient with computer skills</a:t>
            </a:r>
          </a:p>
          <a:p>
            <a:r>
              <a:rPr lang="en-US" dirty="0" smtClean="0"/>
              <a:t>Adults getting jobs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mberland.png"/>
          <p:cNvPicPr>
            <a:picLocks noGrp="1" noChangeAspect="1"/>
          </p:cNvPicPr>
          <p:nvPr>
            <p:ph idx="1"/>
          </p:nvPr>
        </p:nvPicPr>
        <p:blipFill>
          <a:blip r:embed="rId2" cstate="print"/>
          <a:stretch>
            <a:fillRect/>
          </a:stretch>
        </p:blipFill>
        <p:spPr>
          <a:xfrm>
            <a:off x="1219200" y="1219200"/>
            <a:ext cx="6858000" cy="528127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change what we measure?</a:t>
            </a:r>
            <a:endParaRPr lang="en-US" dirty="0"/>
          </a:p>
        </p:txBody>
      </p:sp>
      <p:sp>
        <p:nvSpPr>
          <p:cNvPr id="3" name="Content Placeholder 2"/>
          <p:cNvSpPr>
            <a:spLocks noGrp="1"/>
          </p:cNvSpPr>
          <p:nvPr>
            <p:ph idx="1"/>
          </p:nvPr>
        </p:nvSpPr>
        <p:spPr>
          <a:xfrm>
            <a:off x="685800" y="2514600"/>
            <a:ext cx="7772400" cy="2357568"/>
          </a:xfrm>
        </p:spPr>
        <p:txBody>
          <a:bodyPr/>
          <a:lstStyle/>
          <a:p>
            <a:r>
              <a:rPr lang="en-US" dirty="0" smtClean="0"/>
              <a:t>Articulate relevance in the 21</a:t>
            </a:r>
            <a:r>
              <a:rPr lang="en-US" baseline="30000" dirty="0" smtClean="0"/>
              <a:t>st</a:t>
            </a:r>
            <a:r>
              <a:rPr lang="en-US" dirty="0" smtClean="0"/>
              <a:t> century</a:t>
            </a:r>
          </a:p>
          <a:p>
            <a:r>
              <a:rPr lang="en-US" dirty="0" smtClean="0"/>
              <a:t>Articulate value/impact to community</a:t>
            </a:r>
          </a:p>
          <a:p>
            <a:r>
              <a:rPr lang="en-US" dirty="0" smtClean="0"/>
              <a:t>Articulate value/impact to funders</a:t>
            </a:r>
          </a:p>
          <a:p>
            <a:r>
              <a:rPr lang="en-US" dirty="0" smtClean="0"/>
              <a:t>Competitive funding advantage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209800"/>
            <a:ext cx="7772400" cy="3194721"/>
          </a:xfrm>
        </p:spPr>
        <p:txBody>
          <a:bodyPr/>
          <a:lstStyle/>
          <a:p>
            <a:pPr algn="ctr">
              <a:buNone/>
            </a:pPr>
            <a:r>
              <a:rPr lang="en-US" sz="4800" dirty="0" smtClean="0"/>
              <a:t>  If you always do what you always did, you will always get what you always got. </a:t>
            </a:r>
          </a:p>
          <a:p>
            <a:pPr>
              <a:buNone/>
            </a:pPr>
            <a:r>
              <a:rPr lang="en-US" sz="4800" dirty="0" smtClean="0"/>
              <a:t>	</a:t>
            </a:r>
            <a:r>
              <a:rPr lang="en-US" sz="2400" dirty="0" smtClean="0"/>
              <a:t>					--</a:t>
            </a:r>
            <a:r>
              <a:rPr lang="en-US" sz="2400" i="1" dirty="0" smtClean="0"/>
              <a:t>Albert Einstein</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ootprints.gif"/>
          <p:cNvPicPr>
            <a:picLocks noGrp="1" noChangeAspect="1"/>
          </p:cNvPicPr>
          <p:nvPr>
            <p:ph idx="1"/>
          </p:nvPr>
        </p:nvPicPr>
        <p:blipFill>
          <a:blip r:embed="rId2" cstate="print"/>
          <a:stretch>
            <a:fillRect/>
          </a:stretch>
        </p:blipFill>
        <p:spPr>
          <a:xfrm rot="19728672">
            <a:off x="1862374" y="3479935"/>
            <a:ext cx="4942408" cy="829756"/>
          </a:xfrm>
        </p:spPr>
      </p:pic>
      <p:sp>
        <p:nvSpPr>
          <p:cNvPr id="5" name="Oval 4"/>
          <p:cNvSpPr/>
          <p:nvPr/>
        </p:nvSpPr>
        <p:spPr bwMode="auto">
          <a:xfrm>
            <a:off x="152400" y="4572000"/>
            <a:ext cx="2209800" cy="2133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6" charset="-128"/>
              </a:rPr>
              <a:t>Planned work/ activities</a:t>
            </a:r>
          </a:p>
        </p:txBody>
      </p:sp>
      <p:sp>
        <p:nvSpPr>
          <p:cNvPr id="6" name="Oval 5"/>
          <p:cNvSpPr/>
          <p:nvPr/>
        </p:nvSpPr>
        <p:spPr bwMode="auto">
          <a:xfrm>
            <a:off x="6400800" y="1219200"/>
            <a:ext cx="2286000" cy="2209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6"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6" charset="-128"/>
              </a:rPr>
              <a:t>Intended results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981200"/>
            <a:ext cx="7848600" cy="3580388"/>
          </a:xfrm>
        </p:spPr>
        <p:txBody>
          <a:bodyPr/>
          <a:lstStyle/>
          <a:p>
            <a:pPr>
              <a:buNone/>
            </a:pPr>
            <a:r>
              <a:rPr lang="en-US" sz="4800" dirty="0" smtClean="0"/>
              <a:t>Outcome = Change in behavior, attitude, skill, knowledge, or status as a result of intentional actions</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t>
            </a:r>
            <a:r>
              <a:rPr lang="en-US" smtClean="0"/>
              <a:t>in society</a:t>
            </a:r>
            <a:endParaRPr lang="en-US"/>
          </a:p>
        </p:txBody>
      </p:sp>
      <p:pic>
        <p:nvPicPr>
          <p:cNvPr id="4" name="Content Placeholder 3" descr="WordItOut-Word-cloud-280294.png"/>
          <p:cNvPicPr>
            <a:picLocks noGrp="1" noChangeAspect="1"/>
          </p:cNvPicPr>
          <p:nvPr>
            <p:ph sz="quarter" idx="1"/>
          </p:nvPr>
        </p:nvPicPr>
        <p:blipFill>
          <a:blip r:embed="rId2"/>
          <a:stretch>
            <a:fillRect/>
          </a:stretch>
        </p:blipFill>
        <p:spPr>
          <a:xfrm>
            <a:off x="1484928" y="1447800"/>
            <a:ext cx="6631343" cy="4572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a:t>
            </a:r>
            <a:endParaRPr lang="en-US" dirty="0"/>
          </a:p>
        </p:txBody>
      </p:sp>
      <p:sp>
        <p:nvSpPr>
          <p:cNvPr id="3" name="Content Placeholder 2"/>
          <p:cNvSpPr>
            <a:spLocks noGrp="1"/>
          </p:cNvSpPr>
          <p:nvPr>
            <p:ph idx="1"/>
          </p:nvPr>
        </p:nvSpPr>
        <p:spPr>
          <a:xfrm>
            <a:off x="685800" y="2514600"/>
            <a:ext cx="7772400" cy="3539430"/>
          </a:xfrm>
        </p:spPr>
        <p:txBody>
          <a:bodyPr/>
          <a:lstStyle/>
          <a:p>
            <a:r>
              <a:rPr lang="en-US" sz="2800" dirty="0" smtClean="0"/>
              <a:t>Answers the question “So what?”</a:t>
            </a:r>
          </a:p>
          <a:p>
            <a:r>
              <a:rPr lang="en-US" sz="2800" dirty="0" smtClean="0"/>
              <a:t>Help define value</a:t>
            </a:r>
          </a:p>
          <a:p>
            <a:pPr>
              <a:buNone/>
            </a:pPr>
            <a:r>
              <a:rPr lang="en-US" sz="2800" dirty="0" smtClean="0"/>
              <a:t>	– What is the value of what we are measuring?</a:t>
            </a:r>
          </a:p>
          <a:p>
            <a:pPr>
              <a:buNone/>
            </a:pPr>
            <a:r>
              <a:rPr lang="en-US" sz="2800" dirty="0" smtClean="0"/>
              <a:t>	– Is there a benefit to what we are putting into it?</a:t>
            </a:r>
          </a:p>
          <a:p>
            <a:pPr>
              <a:buNone/>
            </a:pPr>
            <a:r>
              <a:rPr lang="en-US" sz="2800" dirty="0" smtClean="0"/>
              <a:t>	– What value do we bring to the community?</a:t>
            </a:r>
          </a:p>
          <a:p>
            <a:r>
              <a:rPr lang="en-US" sz="2800" dirty="0" smtClean="0"/>
              <a:t>Help demonstrate that resources are producing results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 Example</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87396C-26E7-4FC3-9265-856F905F6A3C}" type="slidenum">
              <a:rPr lang="en-US" smtClean="0"/>
              <a:pPr>
                <a:defRPr/>
              </a:pPr>
              <a:t>21</a:t>
            </a:fld>
            <a:endParaRPr lang="en-US" dirty="0"/>
          </a:p>
        </p:txBody>
      </p:sp>
      <p:sp>
        <p:nvSpPr>
          <p:cNvPr id="4" name="Content Placeholder 3"/>
          <p:cNvSpPr>
            <a:spLocks noGrp="1"/>
          </p:cNvSpPr>
          <p:nvPr>
            <p:ph sz="quarter" idx="1"/>
          </p:nvPr>
        </p:nvSpPr>
        <p:spPr>
          <a:xfrm>
            <a:off x="685800" y="2514600"/>
            <a:ext cx="7467600" cy="2062103"/>
          </a:xfrm>
        </p:spPr>
        <p:txBody>
          <a:bodyPr/>
          <a:lstStyle/>
          <a:p>
            <a:pPr>
              <a:buNone/>
            </a:pPr>
            <a:r>
              <a:rPr lang="en-US" dirty="0" smtClean="0"/>
              <a:t>    97% of parents/caregivers attending pre-school programs reported that they are better prepared to develop pre-reading skills in their children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8913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Overview of the Outcome Based Evaluation Process</a:t>
            </a:r>
            <a:endParaRPr kumimoji="0" lang="en-US" sz="3600" b="0" i="0" u="none" strike="noStrike" cap="none" normalizeH="0" baseline="0" dirty="0" smtClean="0">
              <a:ln>
                <a:noFill/>
              </a:ln>
              <a:solidFill>
                <a:schemeClr val="tx1"/>
              </a:solidFill>
              <a:effectLst/>
              <a:latin typeface="Arial" pitchFamily="34" charset="0"/>
            </a:endParaRPr>
          </a:p>
        </p:txBody>
      </p:sp>
      <p:pic>
        <p:nvPicPr>
          <p:cNvPr id="57345" name="Diagram 1"/>
          <p:cNvPicPr>
            <a:picLocks noChangeArrowheads="1"/>
          </p:cNvPicPr>
          <p:nvPr/>
        </p:nvPicPr>
        <p:blipFill>
          <a:blip r:embed="rId3" cstate="print"/>
          <a:srcRect t="-15785" b="-16023"/>
          <a:stretch>
            <a:fillRect/>
          </a:stretch>
        </p:blipFill>
        <p:spPr bwMode="auto">
          <a:xfrm>
            <a:off x="381000" y="1828800"/>
            <a:ext cx="8562975" cy="4419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i="1" dirty="0" smtClean="0">
                <a:solidFill>
                  <a:schemeClr val="accent6">
                    <a:lumMod val="75000"/>
                  </a:schemeClr>
                </a:solidFill>
              </a:rPr>
              <a:t>21</a:t>
            </a:r>
            <a:r>
              <a:rPr lang="en-US" i="1" baseline="30000" dirty="0" smtClean="0">
                <a:solidFill>
                  <a:schemeClr val="accent6">
                    <a:lumMod val="75000"/>
                  </a:schemeClr>
                </a:solidFill>
              </a:rPr>
              <a:t>st</a:t>
            </a:r>
            <a:r>
              <a:rPr lang="en-US" i="1" dirty="0" smtClean="0">
                <a:solidFill>
                  <a:schemeClr val="accent6">
                    <a:lumMod val="75000"/>
                  </a:schemeClr>
                </a:solidFill>
              </a:rPr>
              <a:t> Century Library</a:t>
            </a:r>
            <a:endParaRPr lang="en-US" i="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39254C32-4F53-4452-AD82-4930DF7EBEF8}" type="slidenum">
              <a:rPr lang="en-US" smtClean="0"/>
              <a:pPr>
                <a:defRPr/>
              </a:pPr>
              <a:t>23</a:t>
            </a:fld>
            <a:endParaRPr lang="en-US" dirty="0"/>
          </a:p>
        </p:txBody>
      </p:sp>
      <p:sp>
        <p:nvSpPr>
          <p:cNvPr id="3" name="Content Placeholder 2"/>
          <p:cNvSpPr>
            <a:spLocks noGrp="1"/>
          </p:cNvSpPr>
          <p:nvPr>
            <p:ph sz="quarter" idx="1"/>
          </p:nvPr>
        </p:nvSpPr>
        <p:spPr>
          <a:xfrm>
            <a:off x="685800" y="2514600"/>
            <a:ext cx="7772400" cy="3539430"/>
          </a:xfrm>
        </p:spPr>
        <p:txBody>
          <a:bodyPr/>
          <a:lstStyle/>
          <a:p>
            <a:r>
              <a:rPr lang="en-US" dirty="0" smtClean="0"/>
              <a:t>Flexible spaces</a:t>
            </a:r>
          </a:p>
          <a:p>
            <a:r>
              <a:rPr lang="en-US" dirty="0" smtClean="0"/>
              <a:t>Innovations in self service/convenience</a:t>
            </a:r>
          </a:p>
          <a:p>
            <a:r>
              <a:rPr lang="en-US" dirty="0" smtClean="0"/>
              <a:t>Anticipating needs of customers</a:t>
            </a:r>
          </a:p>
          <a:p>
            <a:r>
              <a:rPr lang="en-US" dirty="0" smtClean="0"/>
              <a:t>Foreign language services</a:t>
            </a:r>
          </a:p>
          <a:p>
            <a:r>
              <a:rPr lang="en-US" dirty="0" smtClean="0"/>
              <a:t>Social media as a customer touch point</a:t>
            </a:r>
          </a:p>
          <a:p>
            <a:r>
              <a:rPr lang="en-US" dirty="0" smtClean="0"/>
              <a:t>Libraries as ‘place’</a:t>
            </a:r>
          </a:p>
          <a:p>
            <a:r>
              <a:rPr lang="en-US" dirty="0" smtClean="0"/>
              <a:t>Libraries as innovation labs</a:t>
            </a:r>
          </a:p>
        </p:txBody>
      </p:sp>
      <p:sp>
        <p:nvSpPr>
          <p:cNvPr id="6" name="Footer Placeholder 4"/>
          <p:cNvSpPr txBox="1">
            <a:spLocks/>
          </p:cNvSpPr>
          <p:nvPr/>
        </p:nvSpPr>
        <p:spPr bwMode="auto">
          <a:xfrm>
            <a:off x="0" y="6400800"/>
            <a:ext cx="6477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pitchFamily="16"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accent6">
                    <a:lumMod val="75000"/>
                  </a:schemeClr>
                </a:solidFill>
              </a:rPr>
              <a:t>Organizational Excellence/ Sustainability</a:t>
            </a:r>
            <a:endParaRPr lang="en-US" i="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39254C32-4F53-4452-AD82-4930DF7EBEF8}" type="slidenum">
              <a:rPr lang="en-US" smtClean="0"/>
              <a:pPr>
                <a:defRPr/>
              </a:pPr>
              <a:t>24</a:t>
            </a:fld>
            <a:endParaRPr lang="en-US" dirty="0"/>
          </a:p>
        </p:txBody>
      </p:sp>
      <p:sp>
        <p:nvSpPr>
          <p:cNvPr id="3" name="Content Placeholder 2"/>
          <p:cNvSpPr>
            <a:spLocks noGrp="1"/>
          </p:cNvSpPr>
          <p:nvPr>
            <p:ph sz="quarter" idx="1"/>
          </p:nvPr>
        </p:nvSpPr>
        <p:spPr>
          <a:xfrm>
            <a:off x="685800" y="2514600"/>
            <a:ext cx="7772400" cy="3539430"/>
          </a:xfrm>
        </p:spPr>
        <p:txBody>
          <a:bodyPr/>
          <a:lstStyle/>
          <a:p>
            <a:r>
              <a:rPr lang="en-US" dirty="0" smtClean="0"/>
              <a:t>Human capital (staff and volunteers)</a:t>
            </a:r>
          </a:p>
          <a:p>
            <a:r>
              <a:rPr lang="en-US" dirty="0" smtClean="0"/>
              <a:t>Leadership</a:t>
            </a:r>
          </a:p>
          <a:p>
            <a:r>
              <a:rPr lang="en-US" dirty="0" smtClean="0"/>
              <a:t>Focus</a:t>
            </a:r>
          </a:p>
          <a:p>
            <a:r>
              <a:rPr lang="en-US" dirty="0" smtClean="0"/>
              <a:t>Process improvement</a:t>
            </a:r>
          </a:p>
          <a:p>
            <a:r>
              <a:rPr lang="en-US" dirty="0" smtClean="0"/>
              <a:t>Flexibility of staff/cross-training</a:t>
            </a:r>
          </a:p>
          <a:p>
            <a:r>
              <a:rPr lang="en-US" dirty="0" smtClean="0"/>
              <a:t>Change management</a:t>
            </a:r>
          </a:p>
        </p:txBody>
      </p:sp>
      <p:sp>
        <p:nvSpPr>
          <p:cNvPr id="6" name="Footer Placeholder 4"/>
          <p:cNvSpPr txBox="1">
            <a:spLocks/>
          </p:cNvSpPr>
          <p:nvPr/>
        </p:nvSpPr>
        <p:spPr bwMode="auto">
          <a:xfrm>
            <a:off x="0" y="6400800"/>
            <a:ext cx="6477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pitchFamily="16"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your library fit in today’s world?</a:t>
            </a:r>
            <a:endParaRPr lang="en-US" dirty="0"/>
          </a:p>
        </p:txBody>
      </p:sp>
      <p:sp>
        <p:nvSpPr>
          <p:cNvPr id="3" name="Content Placeholder 2"/>
          <p:cNvSpPr>
            <a:spLocks noGrp="1"/>
          </p:cNvSpPr>
          <p:nvPr>
            <p:ph sz="quarter" idx="1"/>
          </p:nvPr>
        </p:nvSpPr>
        <p:spPr/>
        <p:txBody>
          <a:bodyPr/>
          <a:lstStyle/>
          <a:p>
            <a:r>
              <a:rPr lang="en-US" dirty="0" smtClean="0"/>
              <a:t>Do people come to us, or do we go to people?</a:t>
            </a:r>
          </a:p>
          <a:p>
            <a:r>
              <a:rPr lang="en-US" dirty="0" smtClean="0"/>
              <a:t>Access any time, anywhere, any device</a:t>
            </a:r>
          </a:p>
          <a:p>
            <a:r>
              <a:rPr lang="en-US" dirty="0" smtClean="0"/>
              <a:t>New media is the new neighborhood</a:t>
            </a:r>
          </a:p>
          <a:p>
            <a:r>
              <a:rPr lang="en-US" dirty="0" smtClean="0"/>
              <a:t>We share the stage with amateur experts</a:t>
            </a:r>
          </a:p>
          <a:p>
            <a:r>
              <a:rPr lang="en-US" dirty="0" smtClean="0"/>
              <a:t>Are we a trusted node in the social network?</a:t>
            </a:r>
          </a:p>
          <a:p>
            <a:pPr lvl="1"/>
            <a:r>
              <a:rPr lang="en-US" dirty="0" smtClean="0"/>
              <a:t>Lee </a:t>
            </a:r>
            <a:r>
              <a:rPr lang="en-US" dirty="0" err="1" smtClean="0"/>
              <a:t>Rainie</a:t>
            </a:r>
            <a:r>
              <a:rPr lang="en-US" dirty="0" smtClean="0"/>
              <a:t>, Pew Internet &amp; American Life Project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must a 21</a:t>
            </a:r>
            <a:r>
              <a:rPr lang="en-US" baseline="30000" dirty="0" smtClean="0"/>
              <a:t>st</a:t>
            </a:r>
            <a:r>
              <a:rPr lang="en-US" dirty="0" smtClean="0"/>
              <a:t> century leader do?</a:t>
            </a:r>
            <a:endParaRPr lang="en-US" dirty="0"/>
          </a:p>
        </p:txBody>
      </p:sp>
      <p:sp>
        <p:nvSpPr>
          <p:cNvPr id="3" name="Content Placeholder 2"/>
          <p:cNvSpPr>
            <a:spLocks noGrp="1"/>
          </p:cNvSpPr>
          <p:nvPr>
            <p:ph sz="quarter" idx="1"/>
          </p:nvPr>
        </p:nvSpPr>
        <p:spPr/>
        <p:txBody>
          <a:bodyPr/>
          <a:lstStyle/>
          <a:p>
            <a:r>
              <a:rPr lang="en-US" dirty="0" smtClean="0"/>
              <a:t>Align people around the organization’s mission and values</a:t>
            </a:r>
          </a:p>
          <a:p>
            <a:r>
              <a:rPr lang="en-US" dirty="0" smtClean="0"/>
              <a:t>Empower leaders at all levels</a:t>
            </a:r>
          </a:p>
          <a:p>
            <a:r>
              <a:rPr lang="en-US" dirty="0" smtClean="0"/>
              <a:t>Serve.  Provide customers with superior value</a:t>
            </a:r>
          </a:p>
          <a:p>
            <a:r>
              <a:rPr lang="en-US" dirty="0" smtClean="0"/>
              <a:t>Collaborate, internally and externally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Five Practices of Progressive Leaders</a:t>
            </a:r>
            <a:endParaRPr lang="en-US" b="1" dirty="0"/>
          </a:p>
        </p:txBody>
      </p:sp>
      <p:sp>
        <p:nvSpPr>
          <p:cNvPr id="3" name="Content Placeholder 2"/>
          <p:cNvSpPr>
            <a:spLocks noGrp="1"/>
          </p:cNvSpPr>
          <p:nvPr>
            <p:ph sz="quarter" idx="1"/>
          </p:nvPr>
        </p:nvSpPr>
        <p:spPr/>
        <p:txBody>
          <a:bodyPr/>
          <a:lstStyle/>
          <a:p>
            <a:r>
              <a:rPr lang="en-US" dirty="0" smtClean="0"/>
              <a:t>Model the way</a:t>
            </a:r>
          </a:p>
          <a:p>
            <a:r>
              <a:rPr lang="en-US" dirty="0" smtClean="0"/>
              <a:t>Inspire a shared vision</a:t>
            </a:r>
          </a:p>
          <a:p>
            <a:r>
              <a:rPr lang="en-US" dirty="0" smtClean="0"/>
              <a:t>Challenge the process</a:t>
            </a:r>
          </a:p>
          <a:p>
            <a:r>
              <a:rPr lang="en-US" dirty="0" smtClean="0"/>
              <a:t>Enable others to act</a:t>
            </a:r>
          </a:p>
          <a:p>
            <a:r>
              <a:rPr lang="en-US" dirty="0" smtClean="0"/>
              <a:t>Encourage the heart</a:t>
            </a:r>
          </a:p>
          <a:p>
            <a:pPr>
              <a:buNone/>
            </a:pPr>
            <a:r>
              <a:rPr lang="en-US" dirty="0" smtClean="0"/>
              <a:t>					</a:t>
            </a:r>
            <a:r>
              <a:rPr lang="en-US" i="1" dirty="0" smtClean="0"/>
              <a:t>--</a:t>
            </a:r>
            <a:r>
              <a:rPr lang="en-US" i="1" dirty="0" err="1" smtClean="0"/>
              <a:t>Kouzes</a:t>
            </a:r>
            <a:r>
              <a:rPr lang="en-US" i="1" dirty="0" smtClean="0"/>
              <a:t> and Posner</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457200"/>
            <a:ext cx="8153400" cy="601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 name="TextBox 4"/>
          <p:cNvSpPr txBox="1">
            <a:spLocks noChangeArrowheads="1"/>
          </p:cNvSpPr>
          <p:nvPr/>
        </p:nvSpPr>
        <p:spPr bwMode="auto">
          <a:xfrm>
            <a:off x="2057400" y="762000"/>
            <a:ext cx="5334000" cy="584200"/>
          </a:xfrm>
          <a:prstGeom prst="rect">
            <a:avLst/>
          </a:prstGeom>
          <a:noFill/>
          <a:ln w="9525">
            <a:noFill/>
            <a:miter lim="800000"/>
            <a:headEnd/>
            <a:tailEnd/>
          </a:ln>
        </p:spPr>
        <p:txBody>
          <a:bodyPr>
            <a:spAutoFit/>
          </a:bodyPr>
          <a:lstStyle/>
          <a:p>
            <a:r>
              <a:rPr lang="en-US" sz="3200" u="sng">
                <a:solidFill>
                  <a:schemeClr val="tx2"/>
                </a:solidFill>
                <a:latin typeface="Arial Black" pitchFamily="34" charset="0"/>
              </a:rPr>
              <a:t>The Stages of Change</a:t>
            </a:r>
          </a:p>
        </p:txBody>
      </p:sp>
      <p:cxnSp>
        <p:nvCxnSpPr>
          <p:cNvPr id="7" name="Straight Arrow Connector 6"/>
          <p:cNvCxnSpPr/>
          <p:nvPr/>
        </p:nvCxnSpPr>
        <p:spPr>
          <a:xfrm rot="5400000" flipH="1" flipV="1">
            <a:off x="-76199" y="3657600"/>
            <a:ext cx="36576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486400"/>
            <a:ext cx="5715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409700" y="37719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781300" y="37719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229100" y="3771900"/>
            <a:ext cx="3429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746250" y="2428875"/>
            <a:ext cx="5159375" cy="3043238"/>
          </a:xfrm>
          <a:custGeom>
            <a:avLst/>
            <a:gdLst>
              <a:gd name="connsiteX0" fmla="*/ 0 w 5158854"/>
              <a:gd name="connsiteY0" fmla="*/ 3043450 h 3043450"/>
              <a:gd name="connsiteX1" fmla="*/ 1446663 w 5158854"/>
              <a:gd name="connsiteY1" fmla="*/ 204716 h 3043450"/>
              <a:gd name="connsiteX2" fmla="*/ 2224586 w 5158854"/>
              <a:gd name="connsiteY2" fmla="*/ 1815152 h 3043450"/>
              <a:gd name="connsiteX3" fmla="*/ 3016156 w 5158854"/>
              <a:gd name="connsiteY3" fmla="*/ 791570 h 3043450"/>
              <a:gd name="connsiteX4" fmla="*/ 3398293 w 5158854"/>
              <a:gd name="connsiteY4" fmla="*/ 1364776 h 3043450"/>
              <a:gd name="connsiteX5" fmla="*/ 5158854 w 5158854"/>
              <a:gd name="connsiteY5" fmla="*/ 1446662 h 30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854" h="3043450">
                <a:moveTo>
                  <a:pt x="0" y="3043450"/>
                </a:moveTo>
                <a:cubicBezTo>
                  <a:pt x="537949" y="1726441"/>
                  <a:pt x="1075899" y="409432"/>
                  <a:pt x="1446663" y="204716"/>
                </a:cubicBezTo>
                <a:cubicBezTo>
                  <a:pt x="1817427" y="0"/>
                  <a:pt x="1963004" y="1717343"/>
                  <a:pt x="2224586" y="1815152"/>
                </a:cubicBezTo>
                <a:cubicBezTo>
                  <a:pt x="2486168" y="1912961"/>
                  <a:pt x="2820538" y="866633"/>
                  <a:pt x="3016156" y="791570"/>
                </a:cubicBezTo>
                <a:cubicBezTo>
                  <a:pt x="3211774" y="716507"/>
                  <a:pt x="3041177" y="1255594"/>
                  <a:pt x="3398293" y="1364776"/>
                </a:cubicBezTo>
                <a:cubicBezTo>
                  <a:pt x="3755409" y="1473958"/>
                  <a:pt x="4457131" y="1460310"/>
                  <a:pt x="5158854" y="1446662"/>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58" name="TextBox 18"/>
          <p:cNvSpPr txBox="1">
            <a:spLocks noChangeArrowheads="1"/>
          </p:cNvSpPr>
          <p:nvPr/>
        </p:nvSpPr>
        <p:spPr bwMode="auto">
          <a:xfrm>
            <a:off x="2057400" y="1600200"/>
            <a:ext cx="838200" cy="646113"/>
          </a:xfrm>
          <a:prstGeom prst="rect">
            <a:avLst/>
          </a:prstGeom>
          <a:noFill/>
          <a:ln w="9525">
            <a:noFill/>
            <a:miter lim="800000"/>
            <a:headEnd/>
            <a:tailEnd/>
          </a:ln>
        </p:spPr>
        <p:txBody>
          <a:bodyPr>
            <a:spAutoFit/>
          </a:bodyPr>
          <a:lstStyle/>
          <a:p>
            <a:pPr algn="ctr"/>
            <a:r>
              <a:rPr lang="en-US" b="1">
                <a:solidFill>
                  <a:schemeClr val="accent1"/>
                </a:solidFill>
                <a:latin typeface="Calibri" pitchFamily="34" charset="0"/>
              </a:rPr>
              <a:t>Stage</a:t>
            </a:r>
          </a:p>
          <a:p>
            <a:pPr algn="ctr"/>
            <a:r>
              <a:rPr lang="en-US" b="1">
                <a:solidFill>
                  <a:schemeClr val="accent1"/>
                </a:solidFill>
                <a:latin typeface="Calibri" pitchFamily="34" charset="0"/>
              </a:rPr>
              <a:t>One</a:t>
            </a:r>
          </a:p>
        </p:txBody>
      </p:sp>
      <p:sp>
        <p:nvSpPr>
          <p:cNvPr id="2059" name="TextBox 19"/>
          <p:cNvSpPr txBox="1">
            <a:spLocks noChangeArrowheads="1"/>
          </p:cNvSpPr>
          <p:nvPr/>
        </p:nvSpPr>
        <p:spPr bwMode="auto">
          <a:xfrm>
            <a:off x="3352800" y="1600200"/>
            <a:ext cx="838200" cy="646113"/>
          </a:xfrm>
          <a:prstGeom prst="rect">
            <a:avLst/>
          </a:prstGeom>
          <a:noFill/>
          <a:ln w="9525">
            <a:noFill/>
            <a:miter lim="800000"/>
            <a:headEnd/>
            <a:tailEnd/>
          </a:ln>
        </p:spPr>
        <p:txBody>
          <a:bodyPr>
            <a:spAutoFit/>
          </a:bodyPr>
          <a:lstStyle/>
          <a:p>
            <a:pPr algn="ctr"/>
            <a:r>
              <a:rPr lang="en-US" b="1">
                <a:solidFill>
                  <a:schemeClr val="accent1"/>
                </a:solidFill>
                <a:latin typeface="Calibri" pitchFamily="34" charset="0"/>
              </a:rPr>
              <a:t>Stage</a:t>
            </a:r>
          </a:p>
          <a:p>
            <a:pPr algn="ctr"/>
            <a:r>
              <a:rPr lang="en-US" b="1">
                <a:solidFill>
                  <a:schemeClr val="accent1"/>
                </a:solidFill>
                <a:latin typeface="Calibri" pitchFamily="34" charset="0"/>
              </a:rPr>
              <a:t>Two</a:t>
            </a:r>
          </a:p>
        </p:txBody>
      </p:sp>
      <p:sp>
        <p:nvSpPr>
          <p:cNvPr id="2060" name="TextBox 20"/>
          <p:cNvSpPr txBox="1">
            <a:spLocks noChangeArrowheads="1"/>
          </p:cNvSpPr>
          <p:nvPr/>
        </p:nvSpPr>
        <p:spPr bwMode="auto">
          <a:xfrm>
            <a:off x="4800600" y="1600200"/>
            <a:ext cx="838200" cy="646113"/>
          </a:xfrm>
          <a:prstGeom prst="rect">
            <a:avLst/>
          </a:prstGeom>
          <a:noFill/>
          <a:ln w="9525">
            <a:noFill/>
            <a:miter lim="800000"/>
            <a:headEnd/>
            <a:tailEnd/>
          </a:ln>
        </p:spPr>
        <p:txBody>
          <a:bodyPr>
            <a:spAutoFit/>
          </a:bodyPr>
          <a:lstStyle/>
          <a:p>
            <a:pPr algn="ctr"/>
            <a:r>
              <a:rPr lang="en-US" b="1">
                <a:solidFill>
                  <a:schemeClr val="accent1"/>
                </a:solidFill>
                <a:latin typeface="Calibri" pitchFamily="34" charset="0"/>
              </a:rPr>
              <a:t>Stage</a:t>
            </a:r>
          </a:p>
          <a:p>
            <a:pPr algn="ctr"/>
            <a:r>
              <a:rPr lang="en-US" b="1">
                <a:solidFill>
                  <a:schemeClr val="accent1"/>
                </a:solidFill>
                <a:latin typeface="Calibri" pitchFamily="34" charset="0"/>
              </a:rPr>
              <a:t>Three</a:t>
            </a:r>
          </a:p>
        </p:txBody>
      </p:sp>
      <p:sp>
        <p:nvSpPr>
          <p:cNvPr id="2061" name="TextBox 21"/>
          <p:cNvSpPr txBox="1">
            <a:spLocks noChangeArrowheads="1"/>
          </p:cNvSpPr>
          <p:nvPr/>
        </p:nvSpPr>
        <p:spPr bwMode="auto">
          <a:xfrm>
            <a:off x="6248400" y="1600200"/>
            <a:ext cx="838200" cy="646113"/>
          </a:xfrm>
          <a:prstGeom prst="rect">
            <a:avLst/>
          </a:prstGeom>
          <a:noFill/>
          <a:ln w="9525">
            <a:noFill/>
            <a:miter lim="800000"/>
            <a:headEnd/>
            <a:tailEnd/>
          </a:ln>
        </p:spPr>
        <p:txBody>
          <a:bodyPr>
            <a:spAutoFit/>
          </a:bodyPr>
          <a:lstStyle/>
          <a:p>
            <a:pPr algn="ctr"/>
            <a:r>
              <a:rPr lang="en-US" b="1">
                <a:solidFill>
                  <a:schemeClr val="accent1"/>
                </a:solidFill>
                <a:latin typeface="Calibri" pitchFamily="34" charset="0"/>
              </a:rPr>
              <a:t>Stage</a:t>
            </a:r>
          </a:p>
          <a:p>
            <a:pPr algn="ctr"/>
            <a:r>
              <a:rPr lang="en-US" b="1">
                <a:solidFill>
                  <a:schemeClr val="accent1"/>
                </a:solidFill>
                <a:latin typeface="Calibri" pitchFamily="34" charset="0"/>
              </a:rPr>
              <a:t>Four</a:t>
            </a:r>
          </a:p>
        </p:txBody>
      </p:sp>
      <p:sp>
        <p:nvSpPr>
          <p:cNvPr id="2062" name="TextBox 22"/>
          <p:cNvSpPr txBox="1">
            <a:spLocks noChangeArrowheads="1"/>
          </p:cNvSpPr>
          <p:nvPr/>
        </p:nvSpPr>
        <p:spPr bwMode="auto">
          <a:xfrm>
            <a:off x="1905000" y="3733800"/>
            <a:ext cx="1143000" cy="369888"/>
          </a:xfrm>
          <a:prstGeom prst="rect">
            <a:avLst/>
          </a:prstGeom>
          <a:noFill/>
          <a:ln w="9525">
            <a:noFill/>
            <a:miter lim="800000"/>
            <a:headEnd/>
            <a:tailEnd/>
          </a:ln>
        </p:spPr>
        <p:txBody>
          <a:bodyPr>
            <a:spAutoFit/>
          </a:bodyPr>
          <a:lstStyle/>
          <a:p>
            <a:r>
              <a:rPr lang="en-US" i="1" dirty="0">
                <a:solidFill>
                  <a:srgbClr val="0070C0"/>
                </a:solidFill>
                <a:latin typeface="Calibri" pitchFamily="34" charset="0"/>
              </a:rPr>
              <a:t>Confusion</a:t>
            </a:r>
          </a:p>
        </p:txBody>
      </p:sp>
      <p:sp>
        <p:nvSpPr>
          <p:cNvPr id="2063" name="TextBox 23"/>
          <p:cNvSpPr txBox="1">
            <a:spLocks noChangeArrowheads="1"/>
          </p:cNvSpPr>
          <p:nvPr/>
        </p:nvSpPr>
        <p:spPr bwMode="auto">
          <a:xfrm>
            <a:off x="3200400" y="2514600"/>
            <a:ext cx="1143000" cy="369888"/>
          </a:xfrm>
          <a:prstGeom prst="rect">
            <a:avLst/>
          </a:prstGeom>
          <a:noFill/>
          <a:ln w="9525">
            <a:noFill/>
            <a:miter lim="800000"/>
            <a:headEnd/>
            <a:tailEnd/>
          </a:ln>
        </p:spPr>
        <p:txBody>
          <a:bodyPr>
            <a:spAutoFit/>
          </a:bodyPr>
          <a:lstStyle/>
          <a:p>
            <a:pPr algn="ctr"/>
            <a:r>
              <a:rPr lang="en-US" i="1" dirty="0">
                <a:solidFill>
                  <a:srgbClr val="0070C0"/>
                </a:solidFill>
                <a:latin typeface="Calibri" pitchFamily="34" charset="0"/>
              </a:rPr>
              <a:t>Anger</a:t>
            </a:r>
          </a:p>
        </p:txBody>
      </p:sp>
      <p:sp>
        <p:nvSpPr>
          <p:cNvPr id="2064" name="TextBox 24"/>
          <p:cNvSpPr txBox="1">
            <a:spLocks noChangeArrowheads="1"/>
          </p:cNvSpPr>
          <p:nvPr/>
        </p:nvSpPr>
        <p:spPr bwMode="auto">
          <a:xfrm>
            <a:off x="4648200" y="2819400"/>
            <a:ext cx="1143000" cy="369888"/>
          </a:xfrm>
          <a:prstGeom prst="rect">
            <a:avLst/>
          </a:prstGeom>
          <a:noFill/>
          <a:ln w="9525">
            <a:noFill/>
            <a:miter lim="800000"/>
            <a:headEnd/>
            <a:tailEnd/>
          </a:ln>
        </p:spPr>
        <p:txBody>
          <a:bodyPr>
            <a:spAutoFit/>
          </a:bodyPr>
          <a:lstStyle/>
          <a:p>
            <a:pPr algn="ctr"/>
            <a:r>
              <a:rPr lang="en-US" i="1" dirty="0">
                <a:solidFill>
                  <a:srgbClr val="0070C0"/>
                </a:solidFill>
                <a:latin typeface="Calibri" pitchFamily="34" charset="0"/>
              </a:rPr>
              <a:t>Testing</a:t>
            </a:r>
          </a:p>
        </p:txBody>
      </p:sp>
      <p:sp>
        <p:nvSpPr>
          <p:cNvPr id="2065" name="TextBox 25"/>
          <p:cNvSpPr txBox="1">
            <a:spLocks noChangeArrowheads="1"/>
          </p:cNvSpPr>
          <p:nvPr/>
        </p:nvSpPr>
        <p:spPr bwMode="auto">
          <a:xfrm>
            <a:off x="6172200" y="3352800"/>
            <a:ext cx="1143000" cy="369888"/>
          </a:xfrm>
          <a:prstGeom prst="rect">
            <a:avLst/>
          </a:prstGeom>
          <a:noFill/>
          <a:ln w="9525">
            <a:noFill/>
            <a:miter lim="800000"/>
            <a:headEnd/>
            <a:tailEnd/>
          </a:ln>
        </p:spPr>
        <p:txBody>
          <a:bodyPr>
            <a:spAutoFit/>
          </a:bodyPr>
          <a:lstStyle/>
          <a:p>
            <a:r>
              <a:rPr lang="en-US" i="1" dirty="0">
                <a:solidFill>
                  <a:srgbClr val="0070C0"/>
                </a:solidFill>
                <a:latin typeface="Calibri" pitchFamily="34" charset="0"/>
              </a:rPr>
              <a:t>Balancing</a:t>
            </a:r>
          </a:p>
        </p:txBody>
      </p:sp>
      <p:sp>
        <p:nvSpPr>
          <p:cNvPr id="2066" name="TextBox 26"/>
          <p:cNvSpPr txBox="1">
            <a:spLocks noChangeArrowheads="1"/>
          </p:cNvSpPr>
          <p:nvPr/>
        </p:nvSpPr>
        <p:spPr bwMode="auto">
          <a:xfrm rot="-5400000">
            <a:off x="946944" y="2482056"/>
            <a:ext cx="914400" cy="369888"/>
          </a:xfrm>
          <a:prstGeom prst="rect">
            <a:avLst/>
          </a:prstGeom>
          <a:noFill/>
          <a:ln w="9525">
            <a:noFill/>
            <a:miter lim="800000"/>
            <a:headEnd/>
            <a:tailEnd/>
          </a:ln>
        </p:spPr>
        <p:txBody>
          <a:bodyPr>
            <a:spAutoFit/>
          </a:bodyPr>
          <a:lstStyle/>
          <a:p>
            <a:r>
              <a:rPr lang="en-US" b="1">
                <a:latin typeface="Calibri" pitchFamily="34" charset="0"/>
              </a:rPr>
              <a:t>Active</a:t>
            </a:r>
          </a:p>
        </p:txBody>
      </p:sp>
      <p:sp>
        <p:nvSpPr>
          <p:cNvPr id="2067" name="TextBox 27"/>
          <p:cNvSpPr txBox="1">
            <a:spLocks noChangeArrowheads="1"/>
          </p:cNvSpPr>
          <p:nvPr/>
        </p:nvSpPr>
        <p:spPr bwMode="auto">
          <a:xfrm rot="-5400000">
            <a:off x="946944" y="4539456"/>
            <a:ext cx="914400" cy="369888"/>
          </a:xfrm>
          <a:prstGeom prst="rect">
            <a:avLst/>
          </a:prstGeom>
          <a:noFill/>
          <a:ln w="9525">
            <a:noFill/>
            <a:miter lim="800000"/>
            <a:headEnd/>
            <a:tailEnd/>
          </a:ln>
        </p:spPr>
        <p:txBody>
          <a:bodyPr>
            <a:spAutoFit/>
          </a:bodyPr>
          <a:lstStyle/>
          <a:p>
            <a:r>
              <a:rPr lang="en-US" b="1">
                <a:latin typeface="Calibri" pitchFamily="34" charset="0"/>
              </a:rPr>
              <a:t>Passive</a:t>
            </a:r>
          </a:p>
        </p:txBody>
      </p:sp>
      <p:sp>
        <p:nvSpPr>
          <p:cNvPr id="2068" name="TextBox 28"/>
          <p:cNvSpPr txBox="1">
            <a:spLocks noChangeArrowheads="1"/>
          </p:cNvSpPr>
          <p:nvPr/>
        </p:nvSpPr>
        <p:spPr bwMode="auto">
          <a:xfrm>
            <a:off x="1295400" y="5562600"/>
            <a:ext cx="990600" cy="369888"/>
          </a:xfrm>
          <a:prstGeom prst="rect">
            <a:avLst/>
          </a:prstGeom>
          <a:noFill/>
          <a:ln w="9525">
            <a:noFill/>
            <a:miter lim="800000"/>
            <a:headEnd/>
            <a:tailEnd/>
          </a:ln>
        </p:spPr>
        <p:txBody>
          <a:bodyPr>
            <a:spAutoFit/>
          </a:bodyPr>
          <a:lstStyle/>
          <a:p>
            <a:r>
              <a:rPr lang="en-US" b="1">
                <a:latin typeface="Calibri" pitchFamily="34" charset="0"/>
              </a:rPr>
              <a:t>Stability</a:t>
            </a:r>
          </a:p>
        </p:txBody>
      </p:sp>
      <p:sp>
        <p:nvSpPr>
          <p:cNvPr id="2069" name="TextBox 29"/>
          <p:cNvSpPr txBox="1">
            <a:spLocks noChangeArrowheads="1"/>
          </p:cNvSpPr>
          <p:nvPr/>
        </p:nvSpPr>
        <p:spPr bwMode="auto">
          <a:xfrm>
            <a:off x="4191000" y="5562600"/>
            <a:ext cx="914400" cy="369888"/>
          </a:xfrm>
          <a:prstGeom prst="rect">
            <a:avLst/>
          </a:prstGeom>
          <a:noFill/>
          <a:ln w="9525">
            <a:noFill/>
            <a:miter lim="800000"/>
            <a:headEnd/>
            <a:tailEnd/>
          </a:ln>
        </p:spPr>
        <p:txBody>
          <a:bodyPr>
            <a:spAutoFit/>
          </a:bodyPr>
          <a:lstStyle/>
          <a:p>
            <a:r>
              <a:rPr lang="en-US" b="1">
                <a:latin typeface="Calibri" pitchFamily="34" charset="0"/>
              </a:rPr>
              <a:t>Time</a:t>
            </a:r>
          </a:p>
        </p:txBody>
      </p:sp>
      <p:sp>
        <p:nvSpPr>
          <p:cNvPr id="31" name="TextBox 30"/>
          <p:cNvSpPr txBox="1"/>
          <p:nvPr/>
        </p:nvSpPr>
        <p:spPr>
          <a:xfrm>
            <a:off x="6781800" y="5638800"/>
            <a:ext cx="1752600" cy="646113"/>
          </a:xfrm>
          <a:prstGeom prst="rect">
            <a:avLst/>
          </a:prstGeom>
          <a:solidFill>
            <a:schemeClr val="accent3">
              <a:lumMod val="40000"/>
              <a:lumOff val="60000"/>
            </a:schemeClr>
          </a:solidFill>
          <a:ln w="6350">
            <a:solidFill>
              <a:schemeClr val="tx1"/>
            </a:solidFill>
          </a:ln>
        </p:spPr>
        <p:txBody>
          <a:bodyPr>
            <a:spAutoFit/>
          </a:bodyPr>
          <a:lstStyle/>
          <a:p>
            <a:pPr fontAlgn="auto">
              <a:spcBef>
                <a:spcPts val="0"/>
              </a:spcBef>
              <a:spcAft>
                <a:spcPts val="0"/>
              </a:spcAft>
              <a:defRPr/>
            </a:pPr>
            <a:r>
              <a:rPr lang="en-US" dirty="0">
                <a:latin typeface="+mn-lt"/>
              </a:rPr>
              <a:t>Stages - CAPS</a:t>
            </a:r>
          </a:p>
          <a:p>
            <a:pPr fontAlgn="auto">
              <a:spcBef>
                <a:spcPts val="0"/>
              </a:spcBef>
              <a:spcAft>
                <a:spcPts val="0"/>
              </a:spcAft>
              <a:defRPr/>
            </a:pPr>
            <a:r>
              <a:rPr lang="en-US" dirty="0">
                <a:latin typeface="+mn-lt"/>
              </a:rPr>
              <a:t>Phases - Italics</a:t>
            </a:r>
          </a:p>
        </p:txBody>
      </p:sp>
      <p:sp>
        <p:nvSpPr>
          <p:cNvPr id="2071" name="TextBox 31"/>
          <p:cNvSpPr txBox="1">
            <a:spLocks noChangeArrowheads="1"/>
          </p:cNvSpPr>
          <p:nvPr/>
        </p:nvSpPr>
        <p:spPr bwMode="auto">
          <a:xfrm>
            <a:off x="1981200" y="4953000"/>
            <a:ext cx="914400" cy="369888"/>
          </a:xfrm>
          <a:prstGeom prst="rect">
            <a:avLst/>
          </a:prstGeom>
          <a:noFill/>
          <a:ln w="9525">
            <a:noFill/>
            <a:miter lim="800000"/>
            <a:headEnd/>
            <a:tailEnd/>
          </a:ln>
        </p:spPr>
        <p:txBody>
          <a:bodyPr>
            <a:spAutoFit/>
          </a:bodyPr>
          <a:lstStyle/>
          <a:p>
            <a:pPr algn="ctr"/>
            <a:r>
              <a:rPr lang="en-US" b="1" dirty="0">
                <a:solidFill>
                  <a:srgbClr val="0070C0"/>
                </a:solidFill>
                <a:latin typeface="Calibri" pitchFamily="34" charset="0"/>
              </a:rPr>
              <a:t>SHOCK</a:t>
            </a:r>
          </a:p>
        </p:txBody>
      </p:sp>
      <p:sp>
        <p:nvSpPr>
          <p:cNvPr id="2072" name="TextBox 32"/>
          <p:cNvSpPr txBox="1">
            <a:spLocks noChangeArrowheads="1"/>
          </p:cNvSpPr>
          <p:nvPr/>
        </p:nvSpPr>
        <p:spPr bwMode="auto">
          <a:xfrm>
            <a:off x="3124200" y="4800600"/>
            <a:ext cx="1371600" cy="646113"/>
          </a:xfrm>
          <a:prstGeom prst="rect">
            <a:avLst/>
          </a:prstGeom>
          <a:noFill/>
          <a:ln w="9525">
            <a:noFill/>
            <a:miter lim="800000"/>
            <a:headEnd/>
            <a:tailEnd/>
          </a:ln>
        </p:spPr>
        <p:txBody>
          <a:bodyPr>
            <a:spAutoFit/>
          </a:bodyPr>
          <a:lstStyle/>
          <a:p>
            <a:pPr algn="ctr"/>
            <a:r>
              <a:rPr lang="en-US" b="1" dirty="0">
                <a:solidFill>
                  <a:srgbClr val="0070C0"/>
                </a:solidFill>
                <a:latin typeface="Calibri" pitchFamily="34" charset="0"/>
              </a:rPr>
              <a:t>DEFENSIVE</a:t>
            </a:r>
          </a:p>
          <a:p>
            <a:pPr algn="ctr"/>
            <a:r>
              <a:rPr lang="en-US" b="1" dirty="0">
                <a:solidFill>
                  <a:srgbClr val="0070C0"/>
                </a:solidFill>
                <a:latin typeface="Calibri" pitchFamily="34" charset="0"/>
              </a:rPr>
              <a:t>RETREAT</a:t>
            </a:r>
          </a:p>
        </p:txBody>
      </p:sp>
      <p:sp>
        <p:nvSpPr>
          <p:cNvPr id="2073" name="TextBox 33"/>
          <p:cNvSpPr txBox="1">
            <a:spLocks noChangeArrowheads="1"/>
          </p:cNvSpPr>
          <p:nvPr/>
        </p:nvSpPr>
        <p:spPr bwMode="auto">
          <a:xfrm>
            <a:off x="4495800" y="4800600"/>
            <a:ext cx="1447800" cy="646113"/>
          </a:xfrm>
          <a:prstGeom prst="rect">
            <a:avLst/>
          </a:prstGeom>
          <a:noFill/>
          <a:ln w="9525">
            <a:noFill/>
            <a:miter lim="800000"/>
            <a:headEnd/>
            <a:tailEnd/>
          </a:ln>
        </p:spPr>
        <p:txBody>
          <a:bodyPr>
            <a:spAutoFit/>
          </a:bodyPr>
          <a:lstStyle/>
          <a:p>
            <a:pPr algn="ctr"/>
            <a:r>
              <a:rPr lang="en-US" b="1" dirty="0">
                <a:solidFill>
                  <a:srgbClr val="0070C0"/>
                </a:solidFill>
                <a:latin typeface="Calibri" pitchFamily="34" charset="0"/>
              </a:rPr>
              <a:t>ACKNOW-LEDGEMENT</a:t>
            </a:r>
          </a:p>
        </p:txBody>
      </p:sp>
      <p:sp>
        <p:nvSpPr>
          <p:cNvPr id="2074" name="TextBox 34"/>
          <p:cNvSpPr txBox="1">
            <a:spLocks noChangeArrowheads="1"/>
          </p:cNvSpPr>
          <p:nvPr/>
        </p:nvSpPr>
        <p:spPr bwMode="auto">
          <a:xfrm>
            <a:off x="5943600" y="4953000"/>
            <a:ext cx="1447800" cy="369888"/>
          </a:xfrm>
          <a:prstGeom prst="rect">
            <a:avLst/>
          </a:prstGeom>
          <a:noFill/>
          <a:ln w="9525">
            <a:noFill/>
            <a:miter lim="800000"/>
            <a:headEnd/>
            <a:tailEnd/>
          </a:ln>
        </p:spPr>
        <p:txBody>
          <a:bodyPr>
            <a:spAutoFit/>
          </a:bodyPr>
          <a:lstStyle/>
          <a:p>
            <a:pPr algn="ctr"/>
            <a:r>
              <a:rPr lang="en-US" b="1" dirty="0">
                <a:solidFill>
                  <a:srgbClr val="0070C0"/>
                </a:solidFill>
                <a:latin typeface="Calibri" pitchFamily="34" charset="0"/>
              </a:rPr>
              <a:t>ACCEPTANCE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Awareness—</a:t>
            </a:r>
            <a:r>
              <a:rPr lang="en-US" dirty="0" err="1" smtClean="0"/>
              <a:t>Johari</a:t>
            </a:r>
            <a:r>
              <a:rPr lang="en-US" dirty="0" smtClean="0"/>
              <a:t> Window</a:t>
            </a:r>
            <a:endParaRPr lang="en-US" dirty="0"/>
          </a:p>
        </p:txBody>
      </p:sp>
      <p:pic>
        <p:nvPicPr>
          <p:cNvPr id="4" name="Content Placeholder 3" descr="johari-window2.gif"/>
          <p:cNvPicPr>
            <a:picLocks noGrp="1" noChangeAspect="1"/>
          </p:cNvPicPr>
          <p:nvPr>
            <p:ph sz="quarter" idx="1"/>
          </p:nvPr>
        </p:nvPicPr>
        <p:blipFill>
          <a:blip r:embed="rId2"/>
          <a:stretch>
            <a:fillRect/>
          </a:stretch>
        </p:blipFill>
        <p:spPr>
          <a:xfrm>
            <a:off x="1838051" y="1351251"/>
            <a:ext cx="5379872" cy="513709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love libraries</a:t>
            </a:r>
            <a:endParaRPr lang="en-US" dirty="0"/>
          </a:p>
        </p:txBody>
      </p:sp>
      <p:pic>
        <p:nvPicPr>
          <p:cNvPr id="5" name="Content Placeholder 4" descr="Jefferson.Carnegie.Library.TX.aug.11.1913.jpg"/>
          <p:cNvPicPr>
            <a:picLocks noGrp="1" noChangeAspect="1"/>
          </p:cNvPicPr>
          <p:nvPr>
            <p:ph sz="quarter" idx="1"/>
          </p:nvPr>
        </p:nvPicPr>
        <p:blipFill>
          <a:blip r:embed="rId2"/>
          <a:stretch>
            <a:fillRect/>
          </a:stretch>
        </p:blipFill>
        <p:spPr>
          <a:xfrm>
            <a:off x="1628377" y="1447800"/>
            <a:ext cx="6344445" cy="4572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libraries thrive?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Connect with community needs</a:t>
            </a:r>
          </a:p>
          <a:p>
            <a:r>
              <a:rPr lang="en-US" dirty="0" smtClean="0"/>
              <a:t>Contribute uniqueness </a:t>
            </a:r>
          </a:p>
          <a:p>
            <a:r>
              <a:rPr lang="en-US" dirty="0" smtClean="0"/>
              <a:t>Act effectively, pursuing clearly-understood priorities and goals</a:t>
            </a:r>
          </a:p>
          <a:p>
            <a:r>
              <a:rPr lang="en-US" dirty="0" smtClean="0"/>
              <a:t>Empower staff at every level</a:t>
            </a:r>
          </a:p>
          <a:p>
            <a:r>
              <a:rPr lang="en-US" dirty="0" smtClean="0"/>
              <a:t>Collaborate with others</a:t>
            </a:r>
          </a:p>
          <a:p>
            <a:r>
              <a:rPr lang="en-US" dirty="0" smtClean="0"/>
              <a:t>Be resilient…today, more than ever</a:t>
            </a:r>
          </a:p>
          <a:p>
            <a:r>
              <a:rPr lang="en-US" dirty="0" smtClean="0"/>
              <a:t>Embrace change</a:t>
            </a:r>
          </a:p>
          <a:p>
            <a:r>
              <a:rPr lang="en-US" dirty="0" smtClean="0"/>
              <a:t>Stay grounded</a:t>
            </a:r>
          </a:p>
          <a:p>
            <a:r>
              <a:rPr lang="en-US" dirty="0" smtClean="0"/>
              <a:t>Tell your story!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362200"/>
            <a:ext cx="7772400" cy="3046988"/>
          </a:xfrm>
        </p:spPr>
        <p:txBody>
          <a:bodyPr/>
          <a:lstStyle/>
          <a:p>
            <a:pPr>
              <a:buNone/>
            </a:pPr>
            <a:r>
              <a:rPr lang="en-US" dirty="0" smtClean="0"/>
              <a:t>   </a:t>
            </a:r>
            <a:r>
              <a:rPr lang="en-US" sz="4800" dirty="0" smtClean="0"/>
              <a:t>The best way to predict the future is to invent it. </a:t>
            </a:r>
          </a:p>
          <a:p>
            <a:pPr>
              <a:buNone/>
            </a:pPr>
            <a:endParaRPr lang="en-US" sz="4800" dirty="0" smtClean="0"/>
          </a:p>
          <a:p>
            <a:pPr>
              <a:buNone/>
            </a:pPr>
            <a:r>
              <a:rPr lang="en-US" dirty="0" smtClean="0"/>
              <a:t>					</a:t>
            </a:r>
            <a:r>
              <a:rPr lang="en-US" i="1" dirty="0" smtClean="0"/>
              <a:t>	</a:t>
            </a:r>
            <a:r>
              <a:rPr lang="en-US" sz="2400" i="1" dirty="0" smtClean="0"/>
              <a:t>--Alan Kay</a:t>
            </a:r>
            <a:endParaRPr lang="en-US" sz="24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None/>
            </a:pPr>
            <a:r>
              <a:rPr lang="en-US" sz="6000" dirty="0" smtClean="0"/>
              <a:t>Questions?</a:t>
            </a:r>
          </a:p>
          <a:p>
            <a:pPr>
              <a:buNone/>
            </a:pPr>
            <a:r>
              <a:rPr lang="en-US" sz="3600" dirty="0" smtClean="0"/>
              <a:t>		</a:t>
            </a:r>
          </a:p>
          <a:p>
            <a:pPr>
              <a:buNone/>
            </a:pPr>
            <a:endParaRPr lang="en-US" sz="3600" dirty="0" smtClean="0"/>
          </a:p>
          <a:p>
            <a:pPr>
              <a:buNone/>
            </a:pPr>
            <a:r>
              <a:rPr lang="en-US" sz="3600" dirty="0" smtClean="0"/>
              <a:t>				</a:t>
            </a:r>
            <a:r>
              <a:rPr lang="en-US" sz="3600" dirty="0" smtClean="0">
                <a:hlinkClick r:id="rId2"/>
              </a:rPr>
              <a:t>dsingleton@cmlibrary.org</a:t>
            </a:r>
            <a:endParaRPr lang="en-US" sz="3600" dirty="0" smtClean="0"/>
          </a:p>
          <a:p>
            <a:pPr>
              <a:buNone/>
            </a:pPr>
            <a:r>
              <a:rPr lang="en-US" sz="3600" dirty="0" smtClean="0"/>
              <a:t>			    </a:t>
            </a:r>
            <a:r>
              <a:rPr lang="en-US" sz="3600" dirty="0" smtClean="0">
                <a:hlinkClick r:id="rId3"/>
              </a:rPr>
              <a:t>jwalker@georgialibraries.org</a:t>
            </a:r>
            <a:r>
              <a:rPr lang="en-US" sz="3600" dirty="0" smtClean="0"/>
              <a:t> </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Perceptions of Libraries 2013</a:t>
            </a:r>
            <a:endParaRPr lang="en-US" dirty="0"/>
          </a:p>
        </p:txBody>
      </p:sp>
      <p:graphicFrame>
        <p:nvGraphicFramePr>
          <p:cNvPr id="4" name="Content Placeholder 3"/>
          <p:cNvGraphicFramePr>
            <a:graphicFrameLocks noGrp="1"/>
          </p:cNvGraphicFramePr>
          <p:nvPr>
            <p:ph sz="quarter" idx="1"/>
          </p:nvPr>
        </p:nvGraphicFramePr>
        <p:xfrm>
          <a:off x="914400" y="1447800"/>
          <a:ext cx="7772400" cy="42062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endParaRPr lang="en-US" dirty="0"/>
                    </a:p>
                  </a:txBody>
                  <a:tcPr marL="98178" marR="98178"/>
                </a:tc>
                <a:tc>
                  <a:txBody>
                    <a:bodyPr/>
                    <a:lstStyle/>
                    <a:p>
                      <a:pPr algn="ctr"/>
                      <a:r>
                        <a:rPr lang="en-US" dirty="0" smtClean="0"/>
                        <a:t>National (Pew Study)  2013</a:t>
                      </a:r>
                      <a:endParaRPr lang="en-US" dirty="0"/>
                    </a:p>
                  </a:txBody>
                  <a:tcPr marL="98178" marR="98178"/>
                </a:tc>
                <a:tc>
                  <a:txBody>
                    <a:bodyPr/>
                    <a:lstStyle/>
                    <a:p>
                      <a:pPr algn="ctr"/>
                      <a:r>
                        <a:rPr lang="en-US" dirty="0" smtClean="0"/>
                        <a:t>Mecklenburg County 2013</a:t>
                      </a:r>
                      <a:endParaRPr lang="en-US" dirty="0"/>
                    </a:p>
                  </a:txBody>
                  <a:tcPr marL="98178" marR="9817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Public</a:t>
                      </a:r>
                      <a:r>
                        <a:rPr lang="en-US" sz="2400" baseline="0" dirty="0" smtClean="0"/>
                        <a:t> l</a:t>
                      </a:r>
                      <a:r>
                        <a:rPr lang="en-US" sz="2400" dirty="0" smtClean="0"/>
                        <a:t>ibraries important to the community</a:t>
                      </a:r>
                    </a:p>
                  </a:txBody>
                  <a:tcPr marL="98178" marR="98178"/>
                </a:tc>
                <a:tc>
                  <a:txBody>
                    <a:bodyPr/>
                    <a:lstStyle/>
                    <a:p>
                      <a:pPr algn="ctr"/>
                      <a:endParaRPr lang="en-US" sz="1400" dirty="0" smtClean="0"/>
                    </a:p>
                    <a:p>
                      <a:pPr algn="ctr"/>
                      <a:r>
                        <a:rPr lang="en-US" sz="3200" dirty="0" smtClean="0"/>
                        <a:t>91%</a:t>
                      </a:r>
                      <a:endParaRPr lang="en-US" sz="3200" dirty="0"/>
                    </a:p>
                  </a:txBody>
                  <a:tcPr marL="98178" marR="98178"/>
                </a:tc>
                <a:tc>
                  <a:txBody>
                    <a:bodyPr/>
                    <a:lstStyle/>
                    <a:p>
                      <a:pPr algn="ctr"/>
                      <a:endParaRPr lang="en-US" sz="1400" dirty="0" smtClean="0"/>
                    </a:p>
                    <a:p>
                      <a:pPr algn="ctr"/>
                      <a:r>
                        <a:rPr lang="en-US" sz="3200" dirty="0" smtClean="0"/>
                        <a:t>97%</a:t>
                      </a:r>
                      <a:endParaRPr lang="en-US" sz="3200" dirty="0"/>
                    </a:p>
                  </a:txBody>
                  <a:tcPr marL="98178" marR="98178"/>
                </a:tc>
              </a:tr>
              <a:tr h="370840">
                <a:tc>
                  <a:txBody>
                    <a:bodyPr/>
                    <a:lstStyle/>
                    <a:p>
                      <a:r>
                        <a:rPr lang="en-US" sz="2400" dirty="0" smtClean="0"/>
                        <a:t>Public libraries important to</a:t>
                      </a:r>
                      <a:r>
                        <a:rPr lang="en-US" sz="2400" baseline="0" dirty="0" smtClean="0"/>
                        <a:t> them and their families</a:t>
                      </a:r>
                    </a:p>
                  </a:txBody>
                  <a:tcPr marL="98178" marR="98178"/>
                </a:tc>
                <a:tc>
                  <a:txBody>
                    <a:bodyPr/>
                    <a:lstStyle/>
                    <a:p>
                      <a:pPr algn="ctr"/>
                      <a:endParaRPr lang="en-US" sz="1400" dirty="0" smtClean="0"/>
                    </a:p>
                    <a:p>
                      <a:pPr algn="ctr"/>
                      <a:r>
                        <a:rPr lang="en-US" sz="3200" dirty="0" smtClean="0"/>
                        <a:t>76%</a:t>
                      </a:r>
                      <a:endParaRPr lang="en-US" sz="3200" dirty="0"/>
                    </a:p>
                  </a:txBody>
                  <a:tcPr marL="98178" marR="98178"/>
                </a:tc>
                <a:tc>
                  <a:txBody>
                    <a:bodyPr/>
                    <a:lstStyle/>
                    <a:p>
                      <a:pPr algn="ctr"/>
                      <a:endParaRPr lang="en-US" sz="1400" dirty="0" smtClean="0"/>
                    </a:p>
                    <a:p>
                      <a:pPr algn="ctr"/>
                      <a:r>
                        <a:rPr lang="en-US" sz="3200" dirty="0" smtClean="0"/>
                        <a:t>86%</a:t>
                      </a:r>
                      <a:endParaRPr lang="en-US" sz="3200" dirty="0"/>
                    </a:p>
                  </a:txBody>
                  <a:tcPr marL="98178" marR="98178"/>
                </a:tc>
              </a:tr>
              <a:tr h="370840">
                <a:tc>
                  <a:txBody>
                    <a:bodyPr/>
                    <a:lstStyle/>
                    <a:p>
                      <a:r>
                        <a:rPr lang="en-US" sz="2400" dirty="0" smtClean="0"/>
                        <a:t>Free access to computers &amp; Internet</a:t>
                      </a:r>
                      <a:r>
                        <a:rPr lang="en-US" sz="2400" baseline="0" dirty="0" smtClean="0"/>
                        <a:t> important</a:t>
                      </a:r>
                      <a:endParaRPr lang="en-US" sz="2400" dirty="0"/>
                    </a:p>
                  </a:txBody>
                  <a:tcPr marL="98178" marR="98178"/>
                </a:tc>
                <a:tc>
                  <a:txBody>
                    <a:bodyPr/>
                    <a:lstStyle/>
                    <a:p>
                      <a:pPr algn="ctr"/>
                      <a:endParaRPr lang="en-US" sz="1400" dirty="0" smtClean="0"/>
                    </a:p>
                    <a:p>
                      <a:pPr algn="ctr"/>
                      <a:r>
                        <a:rPr lang="en-US" sz="3200" dirty="0" smtClean="0"/>
                        <a:t>77%</a:t>
                      </a:r>
                      <a:endParaRPr lang="en-US" sz="3200" dirty="0"/>
                    </a:p>
                  </a:txBody>
                  <a:tcPr marL="98178" marR="98178"/>
                </a:tc>
                <a:tc>
                  <a:txBody>
                    <a:bodyPr/>
                    <a:lstStyle/>
                    <a:p>
                      <a:pPr algn="ctr"/>
                      <a:endParaRPr lang="en-US" sz="1400" dirty="0" smtClean="0"/>
                    </a:p>
                    <a:p>
                      <a:pPr algn="ctr"/>
                      <a:r>
                        <a:rPr lang="en-US" sz="3200" dirty="0" smtClean="0"/>
                        <a:t>91%</a:t>
                      </a:r>
                      <a:endParaRPr lang="en-US" sz="3200" dirty="0"/>
                    </a:p>
                  </a:txBody>
                  <a:tcPr marL="98178" marR="98178"/>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170A3A2-A366-4734-A147-44EDD31B6003}" type="slidenum">
              <a:rPr lang="en-US"/>
              <a:pPr>
                <a:defRPr/>
              </a:pPr>
              <a:t>5</a:t>
            </a:fld>
            <a:endParaRPr lang="en-US"/>
          </a:p>
        </p:txBody>
      </p:sp>
      <p:sp>
        <p:nvSpPr>
          <p:cNvPr id="36867" name="Title 1"/>
          <p:cNvSpPr>
            <a:spLocks noGrp="1"/>
          </p:cNvSpPr>
          <p:nvPr>
            <p:ph type="title" idx="4294967295"/>
          </p:nvPr>
        </p:nvSpPr>
        <p:spPr>
          <a:xfrm>
            <a:off x="0" y="0"/>
            <a:ext cx="9144000" cy="498475"/>
          </a:xfrm>
        </p:spPr>
        <p:txBody>
          <a:bodyPr>
            <a:normAutofit fontScale="90000"/>
          </a:bodyPr>
          <a:lstStyle/>
          <a:p>
            <a:pPr eaLnBrk="1" hangingPunct="1"/>
            <a:r>
              <a:rPr lang="en-US" sz="2800" dirty="0" smtClean="0"/>
              <a:t>How Libraries Stack Up</a:t>
            </a:r>
          </a:p>
        </p:txBody>
      </p:sp>
      <p:pic>
        <p:nvPicPr>
          <p:cNvPr id="36868" name="Picture 2" descr="June 2012: How Much Confidence Do You Have in Each of These Institutions in American Society?"/>
          <p:cNvPicPr>
            <a:picLocks noChangeAspect="1" noChangeArrowheads="1"/>
          </p:cNvPicPr>
          <p:nvPr/>
        </p:nvPicPr>
        <p:blipFill>
          <a:blip r:embed="rId3" cstate="print"/>
          <a:srcRect t="12149"/>
          <a:stretch>
            <a:fillRect/>
          </a:stretch>
        </p:blipFill>
        <p:spPr bwMode="auto">
          <a:xfrm>
            <a:off x="304800" y="990600"/>
            <a:ext cx="7726362" cy="6400800"/>
          </a:xfrm>
          <a:prstGeom prst="rect">
            <a:avLst/>
          </a:prstGeom>
          <a:noFill/>
          <a:ln w="9525">
            <a:noFill/>
            <a:miter lim="800000"/>
            <a:headEnd/>
            <a:tailEnd/>
          </a:ln>
        </p:spPr>
      </p:pic>
      <p:sp>
        <p:nvSpPr>
          <p:cNvPr id="9" name="TextBox 8"/>
          <p:cNvSpPr txBox="1"/>
          <p:nvPr/>
        </p:nvSpPr>
        <p:spPr>
          <a:xfrm>
            <a:off x="4073525" y="579438"/>
            <a:ext cx="2281238" cy="541687"/>
          </a:xfrm>
          <a:prstGeom prst="rect">
            <a:avLst/>
          </a:prstGeom>
          <a:noFill/>
        </p:spPr>
        <p:txBody>
          <a:bodyPr>
            <a:spAutoFit/>
          </a:bodyPr>
          <a:lstStyle/>
          <a:p>
            <a:pPr marL="396875" indent="-396875" fontAlgn="auto">
              <a:lnSpc>
                <a:spcPct val="90000"/>
              </a:lnSpc>
              <a:spcBef>
                <a:spcPct val="20000"/>
              </a:spcBef>
              <a:spcAft>
                <a:spcPts val="0"/>
              </a:spcAft>
              <a:buClr>
                <a:srgbClr val="CE6B28"/>
              </a:buClr>
              <a:defRPr/>
            </a:pPr>
            <a:endParaRPr lang="en-US" sz="800" b="1" dirty="0" smtClean="0">
              <a:solidFill>
                <a:schemeClr val="accent3">
                  <a:lumMod val="50000"/>
                </a:schemeClr>
              </a:solidFill>
              <a:latin typeface="+mn-lt"/>
            </a:endParaRPr>
          </a:p>
          <a:p>
            <a:pPr marL="396875" indent="-396875" fontAlgn="auto">
              <a:lnSpc>
                <a:spcPct val="90000"/>
              </a:lnSpc>
              <a:spcBef>
                <a:spcPct val="20000"/>
              </a:spcBef>
              <a:spcAft>
                <a:spcPts val="0"/>
              </a:spcAft>
              <a:buClr>
                <a:srgbClr val="CE6B28"/>
              </a:buClr>
              <a:defRPr/>
            </a:pPr>
            <a:r>
              <a:rPr lang="en-US" sz="2000" b="1" dirty="0" smtClean="0">
                <a:solidFill>
                  <a:schemeClr val="accent3">
                    <a:lumMod val="50000"/>
                  </a:schemeClr>
                </a:solidFill>
                <a:latin typeface="+mn-lt"/>
                <a:cs typeface="+mn-cs"/>
              </a:rPr>
              <a:t>How </a:t>
            </a:r>
            <a:r>
              <a:rPr lang="en-US" sz="2000" b="1" dirty="0">
                <a:solidFill>
                  <a:schemeClr val="accent3">
                    <a:lumMod val="50000"/>
                  </a:schemeClr>
                </a:solidFill>
                <a:latin typeface="+mn-lt"/>
                <a:cs typeface="+mn-cs"/>
              </a:rPr>
              <a:t>confident?</a:t>
            </a:r>
          </a:p>
        </p:txBody>
      </p:sp>
      <p:sp>
        <p:nvSpPr>
          <p:cNvPr id="10" name="TextBox 9"/>
          <p:cNvSpPr txBox="1"/>
          <p:nvPr/>
        </p:nvSpPr>
        <p:spPr>
          <a:xfrm>
            <a:off x="6296025" y="568325"/>
            <a:ext cx="2420938" cy="541687"/>
          </a:xfrm>
          <a:prstGeom prst="rect">
            <a:avLst/>
          </a:prstGeom>
          <a:noFill/>
        </p:spPr>
        <p:txBody>
          <a:bodyPr>
            <a:spAutoFit/>
          </a:bodyPr>
          <a:lstStyle/>
          <a:p>
            <a:pPr marL="396875" indent="-396875" fontAlgn="auto">
              <a:lnSpc>
                <a:spcPct val="90000"/>
              </a:lnSpc>
              <a:spcBef>
                <a:spcPct val="20000"/>
              </a:spcBef>
              <a:spcAft>
                <a:spcPts val="0"/>
              </a:spcAft>
              <a:buClr>
                <a:srgbClr val="CE6B28"/>
              </a:buClr>
              <a:defRPr/>
            </a:pPr>
            <a:endParaRPr lang="en-US" sz="800" b="1" dirty="0" smtClean="0">
              <a:solidFill>
                <a:schemeClr val="tx2">
                  <a:lumMod val="60000"/>
                  <a:lumOff val="40000"/>
                </a:schemeClr>
              </a:solidFill>
              <a:latin typeface="+mn-lt"/>
              <a:cs typeface="+mn-cs"/>
            </a:endParaRPr>
          </a:p>
          <a:p>
            <a:pPr marL="396875" indent="-396875" fontAlgn="auto">
              <a:lnSpc>
                <a:spcPct val="90000"/>
              </a:lnSpc>
              <a:spcBef>
                <a:spcPct val="20000"/>
              </a:spcBef>
              <a:spcAft>
                <a:spcPts val="0"/>
              </a:spcAft>
              <a:buClr>
                <a:srgbClr val="CE6B28"/>
              </a:buClr>
              <a:defRPr/>
            </a:pPr>
            <a:r>
              <a:rPr lang="en-US" sz="2000" b="1" dirty="0" smtClean="0">
                <a:solidFill>
                  <a:schemeClr val="tx2">
                    <a:lumMod val="60000"/>
                    <a:lumOff val="40000"/>
                  </a:schemeClr>
                </a:solidFill>
                <a:latin typeface="+mn-lt"/>
                <a:cs typeface="+mn-cs"/>
              </a:rPr>
              <a:t>How </a:t>
            </a:r>
            <a:r>
              <a:rPr lang="en-US" sz="2000" b="1" dirty="0">
                <a:solidFill>
                  <a:schemeClr val="tx2">
                    <a:lumMod val="60000"/>
                    <a:lumOff val="40000"/>
                  </a:schemeClr>
                </a:solidFill>
                <a:latin typeface="+mn-lt"/>
                <a:cs typeface="+mn-cs"/>
              </a:rPr>
              <a:t>important?</a:t>
            </a:r>
          </a:p>
        </p:txBody>
      </p:sp>
      <p:graphicFrame>
        <p:nvGraphicFramePr>
          <p:cNvPr id="11" name="Chart 10"/>
          <p:cNvGraphicFramePr/>
          <p:nvPr/>
        </p:nvGraphicFramePr>
        <p:xfrm>
          <a:off x="1219200" y="772934"/>
          <a:ext cx="7794215" cy="767926"/>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Arrow Connector 11"/>
          <p:cNvCxnSpPr/>
          <p:nvPr/>
        </p:nvCxnSpPr>
        <p:spPr>
          <a:xfrm flipH="1">
            <a:off x="3962400" y="990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29200" y="9906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934200" y="9906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96200" y="9906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are they coming through the doors?</a:t>
            </a:r>
            <a:endParaRPr lang="en-US" dirty="0"/>
          </a:p>
        </p:txBody>
      </p:sp>
      <p:pic>
        <p:nvPicPr>
          <p:cNvPr id="4" name="Content Placeholder 3" descr="people-texting.jpg"/>
          <p:cNvPicPr>
            <a:picLocks noGrp="1" noChangeAspect="1"/>
          </p:cNvPicPr>
          <p:nvPr>
            <p:ph sz="quarter" idx="1"/>
          </p:nvPr>
        </p:nvPicPr>
        <p:blipFill>
          <a:blip r:embed="rId2"/>
          <a:stretch>
            <a:fillRect/>
          </a:stretch>
        </p:blipFill>
        <p:spPr>
          <a:xfrm>
            <a:off x="1572638" y="1828800"/>
            <a:ext cx="5684196" cy="378354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45719"/>
          </a:xfrm>
        </p:spPr>
        <p:txBody>
          <a:bodyPr>
            <a:normAutofit fontScale="90000"/>
          </a:bodyPr>
          <a:lstStyle/>
          <a:p>
            <a:pPr algn="ct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39254C32-4F53-4452-AD82-4930DF7EBEF8}" type="slidenum">
              <a:rPr lang="en-US" smtClean="0"/>
              <a:pPr>
                <a:defRPr/>
              </a:pPr>
              <a:t>7</a:t>
            </a:fld>
            <a:endParaRPr lang="en-US" dirty="0"/>
          </a:p>
        </p:txBody>
      </p:sp>
      <p:pic>
        <p:nvPicPr>
          <p:cNvPr id="8" name="Content Placeholder 3" descr="American Libraries 2013.png"/>
          <p:cNvPicPr>
            <a:picLocks noGrp="1" noChangeAspect="1"/>
          </p:cNvPicPr>
          <p:nvPr>
            <p:ph sz="quarter" idx="1"/>
          </p:nvPr>
        </p:nvPicPr>
        <p:blipFill>
          <a:blip r:embed="rId2" cstate="print"/>
          <a:stretch>
            <a:fillRect/>
          </a:stretch>
        </p:blipFill>
        <p:spPr>
          <a:xfrm>
            <a:off x="228600" y="609599"/>
            <a:ext cx="2595137" cy="3429001"/>
          </a:xfrm>
        </p:spPr>
      </p:pic>
      <p:graphicFrame>
        <p:nvGraphicFramePr>
          <p:cNvPr id="4" name="Diagram 3"/>
          <p:cNvGraphicFramePr/>
          <p:nvPr>
            <p:extLst>
              <p:ext uri="{D42A27DB-BD31-4B8C-83A1-F6EECF244321}">
                <p14:modId xmlns:p14="http://schemas.microsoft.com/office/powerpoint/2010/main" xmlns="" val="844783493"/>
              </p:ext>
            </p:extLst>
          </p:nvPr>
        </p:nvGraphicFramePr>
        <p:xfrm>
          <a:off x="2286000" y="1828800"/>
          <a:ext cx="617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txBox="1">
            <a:spLocks/>
          </p:cNvSpPr>
          <p:nvPr/>
        </p:nvSpPr>
        <p:spPr bwMode="auto">
          <a:xfrm>
            <a:off x="0" y="6400800"/>
            <a:ext cx="6477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pitchFamily="16"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1219200"/>
            <a:ext cx="7772400" cy="838200"/>
          </a:xfrm>
        </p:spPr>
        <p:txBody>
          <a:bodyPr/>
          <a:lstStyle/>
          <a:p>
            <a:r>
              <a:rPr lang="en-US" i="1" dirty="0" smtClean="0">
                <a:solidFill>
                  <a:schemeClr val="accent6">
                    <a:lumMod val="75000"/>
                  </a:schemeClr>
                </a:solidFill>
              </a:rPr>
              <a:t>Cost of Library Services</a:t>
            </a:r>
            <a:endParaRPr lang="en-US" dirty="0"/>
          </a:p>
        </p:txBody>
      </p:sp>
      <p:sp>
        <p:nvSpPr>
          <p:cNvPr id="6" name="Slide Number Placeholder 5"/>
          <p:cNvSpPr>
            <a:spLocks noGrp="1"/>
          </p:cNvSpPr>
          <p:nvPr>
            <p:ph type="sldNum" sz="quarter" idx="12"/>
          </p:nvPr>
        </p:nvSpPr>
        <p:spPr/>
        <p:txBody>
          <a:bodyPr/>
          <a:lstStyle/>
          <a:p>
            <a:pPr>
              <a:defRPr/>
            </a:pPr>
            <a:fld id="{D987396C-26E7-4FC3-9265-856F905F6A3C}" type="slidenum">
              <a:rPr lang="en-US" smtClean="0"/>
              <a:pPr>
                <a:defRPr/>
              </a:pPr>
              <a:t>8</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3027946032"/>
              </p:ext>
            </p:extLst>
          </p:nvPr>
        </p:nvGraphicFramePr>
        <p:xfrm>
          <a:off x="685800" y="2133600"/>
          <a:ext cx="7391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
          <p:cNvSpPr txBox="1">
            <a:spLocks/>
          </p:cNvSpPr>
          <p:nvPr/>
        </p:nvSpPr>
        <p:spPr bwMode="auto">
          <a:xfrm>
            <a:off x="0" y="6400800"/>
            <a:ext cx="6477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pitchFamily="16" charset="-128"/>
              <a:cs typeface="+mn-cs"/>
            </a:endParaRPr>
          </a:p>
        </p:txBody>
      </p:sp>
      <p:sp>
        <p:nvSpPr>
          <p:cNvPr id="10" name="TextBox 9"/>
          <p:cNvSpPr txBox="1"/>
          <p:nvPr/>
        </p:nvSpPr>
        <p:spPr>
          <a:xfrm>
            <a:off x="685800" y="5638800"/>
            <a:ext cx="6697767" cy="307777"/>
          </a:xfrm>
          <a:prstGeom prst="rect">
            <a:avLst/>
          </a:prstGeom>
          <a:noFill/>
        </p:spPr>
        <p:txBody>
          <a:bodyPr wrap="none" rtlCol="0">
            <a:spAutoFit/>
          </a:bodyPr>
          <a:lstStyle/>
          <a:p>
            <a:r>
              <a:rPr lang="en-US" sz="1400" dirty="0" smtClean="0"/>
              <a:t>*Per day costs of Library Services Based on Mecklenburg County Taxable Parcels</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6">
                    <a:lumMod val="75000"/>
                  </a:schemeClr>
                </a:solidFill>
              </a:rPr>
              <a:t>ROI Study: Broad Benefits</a:t>
            </a:r>
            <a:endParaRPr lang="en-US" i="1"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pPr>
              <a:defRPr/>
            </a:pPr>
            <a:fld id="{D987396C-26E7-4FC3-9265-856F905F6A3C}" type="slidenum">
              <a:rPr lang="en-US" smtClean="0"/>
              <a:pPr>
                <a:defRPr/>
              </a:pPr>
              <a:t>9</a:t>
            </a:fld>
            <a:endParaRPr lang="en-US" dirty="0"/>
          </a:p>
        </p:txBody>
      </p:sp>
      <p:sp>
        <p:nvSpPr>
          <p:cNvPr id="7" name="Content Placeholder 6"/>
          <p:cNvSpPr>
            <a:spLocks noGrp="1"/>
          </p:cNvSpPr>
          <p:nvPr>
            <p:ph sz="quarter" idx="1"/>
          </p:nvPr>
        </p:nvSpPr>
        <p:spPr>
          <a:xfrm>
            <a:off x="685800" y="2514600"/>
            <a:ext cx="3505200" cy="3429000"/>
          </a:xfrm>
        </p:spPr>
        <p:txBody>
          <a:bodyPr>
            <a:normAutofit fontScale="92500" lnSpcReduction="10000"/>
          </a:bodyPr>
          <a:lstStyle/>
          <a:p>
            <a:r>
              <a:rPr lang="en-US" dirty="0" smtClean="0"/>
              <a:t>ROI Study conducted by UNC Charlotte Urban Institute</a:t>
            </a:r>
          </a:p>
          <a:p>
            <a:r>
              <a:rPr lang="en-US" dirty="0" smtClean="0"/>
              <a:t>Charlotte Mecklenburg Library returns $4.57 in direct benefits for every $1.00 invested from all sources.</a:t>
            </a:r>
          </a:p>
          <a:p>
            <a:pPr>
              <a:buNone/>
            </a:pPr>
            <a:r>
              <a:rPr lang="en-US" dirty="0" smtClean="0"/>
              <a:t>			</a:t>
            </a:r>
          </a:p>
          <a:p>
            <a:pPr>
              <a:buNone/>
            </a:pPr>
            <a:endParaRPr lang="en-US" dirty="0" smtClean="0"/>
          </a:p>
          <a:p>
            <a:endParaRPr lang="en-US" dirty="0"/>
          </a:p>
        </p:txBody>
      </p:sp>
      <p:pic>
        <p:nvPicPr>
          <p:cNvPr id="27650" name="Picture 2" descr="http://www.rms.net/roi_investreturn.gif"/>
          <p:cNvPicPr>
            <a:picLocks noChangeAspect="1" noChangeArrowheads="1"/>
          </p:cNvPicPr>
          <p:nvPr/>
        </p:nvPicPr>
        <p:blipFill>
          <a:blip r:embed="rId3" cstate="print"/>
          <a:stretch>
            <a:fillRect/>
          </a:stretch>
        </p:blipFill>
        <p:spPr bwMode="auto">
          <a:xfrm>
            <a:off x="4267200" y="2514600"/>
            <a:ext cx="4343400" cy="2790825"/>
          </a:xfrm>
          <a:prstGeom prst="rect">
            <a:avLst/>
          </a:prstGeom>
          <a:noFill/>
        </p:spPr>
      </p:pic>
      <p:sp>
        <p:nvSpPr>
          <p:cNvPr id="8" name="Footer Placeholder 4"/>
          <p:cNvSpPr txBox="1">
            <a:spLocks/>
          </p:cNvSpPr>
          <p:nvPr/>
        </p:nvSpPr>
        <p:spPr bwMode="auto">
          <a:xfrm>
            <a:off x="0" y="6400800"/>
            <a:ext cx="6477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pitchFamily="16" charset="-128"/>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325</TotalTime>
  <Words>714</Words>
  <Application>Microsoft Office PowerPoint</Application>
  <PresentationFormat>On-screen Show (4:3)</PresentationFormat>
  <Paragraphs>183</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Secrets for Leading in the New Normal </vt:lpstr>
      <vt:lpstr>Changes in society</vt:lpstr>
      <vt:lpstr>People love libraries</vt:lpstr>
      <vt:lpstr>Perceptions of Libraries 2013</vt:lpstr>
      <vt:lpstr>How Libraries Stack Up</vt:lpstr>
      <vt:lpstr>But are they coming through the doors?</vt:lpstr>
      <vt:lpstr> </vt:lpstr>
      <vt:lpstr>Cost of Library Services</vt:lpstr>
      <vt:lpstr>ROI Study: Broad Benefits</vt:lpstr>
      <vt:lpstr>Libraries Change Lives! (Don’t they?)</vt:lpstr>
      <vt:lpstr>Slide 11</vt:lpstr>
      <vt:lpstr>How do you know when your organization is successful?</vt:lpstr>
      <vt:lpstr>Traditional Measures (what we do)</vt:lpstr>
      <vt:lpstr>Outcomes (the difference we make)</vt:lpstr>
      <vt:lpstr>Slide 15</vt:lpstr>
      <vt:lpstr>So why change what we measure?</vt:lpstr>
      <vt:lpstr>Slide 17</vt:lpstr>
      <vt:lpstr>Slide 18</vt:lpstr>
      <vt:lpstr>Slide 19</vt:lpstr>
      <vt:lpstr>Outcome Measures</vt:lpstr>
      <vt:lpstr>Outcome Measure Example</vt:lpstr>
      <vt:lpstr>Slide 22</vt:lpstr>
      <vt:lpstr>21st Century Library</vt:lpstr>
      <vt:lpstr>Organizational Excellence/ Sustainability</vt:lpstr>
      <vt:lpstr>Where does your library fit in today’s world?</vt:lpstr>
      <vt:lpstr>What must a 21st century leader do?</vt:lpstr>
      <vt:lpstr>Five Practices of Progressive Leaders</vt:lpstr>
      <vt:lpstr>Slide 28</vt:lpstr>
      <vt:lpstr>Self Awareness—Johari Window</vt:lpstr>
      <vt:lpstr>How can libraries thrive?</vt:lpstr>
      <vt:lpstr>Slide 31</vt:lpstr>
      <vt:lpstr>Slide 32</vt:lpstr>
    </vt:vector>
  </TitlesOfParts>
  <Company>GPLS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in the 21st century</dc:title>
  <dc:creator>Julie Walker</dc:creator>
  <cp:lastModifiedBy>dsingleton</cp:lastModifiedBy>
  <cp:revision>27</cp:revision>
  <dcterms:created xsi:type="dcterms:W3CDTF">2013-10-15T16:05:40Z</dcterms:created>
  <dcterms:modified xsi:type="dcterms:W3CDTF">2014-06-16T12:22:56Z</dcterms:modified>
</cp:coreProperties>
</file>